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0" r:id="rId2"/>
    <p:sldId id="282" r:id="rId3"/>
    <p:sldId id="284" r:id="rId4"/>
    <p:sldId id="302" r:id="rId5"/>
    <p:sldId id="256" r:id="rId6"/>
    <p:sldId id="263" r:id="rId7"/>
    <p:sldId id="261" r:id="rId8"/>
    <p:sldId id="257" r:id="rId9"/>
    <p:sldId id="258" r:id="rId10"/>
    <p:sldId id="309" r:id="rId11"/>
    <p:sldId id="260" r:id="rId12"/>
    <p:sldId id="264" r:id="rId13"/>
    <p:sldId id="265" r:id="rId14"/>
    <p:sldId id="266" r:id="rId15"/>
    <p:sldId id="267" r:id="rId16"/>
    <p:sldId id="268" r:id="rId17"/>
    <p:sldId id="271" r:id="rId18"/>
    <p:sldId id="269" r:id="rId19"/>
    <p:sldId id="303" r:id="rId20"/>
    <p:sldId id="270" r:id="rId21"/>
    <p:sldId id="272" r:id="rId22"/>
    <p:sldId id="273" r:id="rId23"/>
    <p:sldId id="275" r:id="rId24"/>
    <p:sldId id="276" r:id="rId25"/>
    <p:sldId id="277" r:id="rId26"/>
    <p:sldId id="278" r:id="rId27"/>
    <p:sldId id="304" r:id="rId28"/>
    <p:sldId id="281" r:id="rId29"/>
    <p:sldId id="279" r:id="rId30"/>
    <p:sldId id="280" r:id="rId31"/>
    <p:sldId id="308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06" r:id="rId40"/>
    <p:sldId id="292" r:id="rId41"/>
    <p:sldId id="293" r:id="rId42"/>
    <p:sldId id="307" r:id="rId43"/>
    <p:sldId id="294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6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59565-C8DC-416F-9BB3-07BF3A76FD9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CDD23-1724-47DA-97E6-4041FB42C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8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CDD23-1724-47DA-97E6-4041FB42CA06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76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68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28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85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10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3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57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1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69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5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6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26DA-231C-4D6C-BFA5-934700DED3D1}" type="datetimeFigureOut">
              <a:rPr lang="it-IT" smtClean="0"/>
              <a:t>03/07/2018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31F69-2E90-4854-948B-4D37679464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8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176216" y="149871"/>
            <a:ext cx="360300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B050"/>
                </a:solidFill>
              </a:rPr>
              <a:t>Ambarabà </a:t>
            </a:r>
          </a:p>
          <a:p>
            <a:pPr algn="ctr"/>
            <a:r>
              <a:rPr lang="it-IT" sz="4000" b="1" dirty="0" smtClean="0">
                <a:solidFill>
                  <a:srgbClr val="00B050"/>
                </a:solidFill>
              </a:rPr>
              <a:t>Ricicloclòù</a:t>
            </a:r>
          </a:p>
          <a:p>
            <a:pPr algn="ctr"/>
            <a:endParaRPr lang="it-IT" sz="4000" b="1" dirty="0" smtClean="0">
              <a:solidFill>
                <a:srgbClr val="00B050"/>
              </a:solidFill>
            </a:endParaRPr>
          </a:p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Ambarabà ricicloclò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Prima o poi riciclerò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Forse da grande o meglio adesso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Per aiutare in futuro me stesso</a:t>
            </a:r>
          </a:p>
          <a:p>
            <a:pPr algn="ctr"/>
            <a:endParaRPr lang="it-IT" sz="16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28" y="5165759"/>
            <a:ext cx="2839584" cy="154211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32514" y="2504361"/>
            <a:ext cx="226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a.s 2017/2018</a:t>
            </a:r>
            <a:endParaRPr lang="it-IT" sz="2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488908" y="2273528"/>
            <a:ext cx="221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Classi IIC-IID-VC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768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2691" y="-1175653"/>
            <a:ext cx="386911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58" y="5153487"/>
            <a:ext cx="2839584" cy="154211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30732" y="4486029"/>
            <a:ext cx="369322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IL CANCELLO DELLA NOSTRA SCUOLA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6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"/>
    </mc:Choice>
    <mc:Fallback xmlns="">
      <p:transition spd="slow" advTm="531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4" y="1268859"/>
            <a:ext cx="3149660" cy="171050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283134" y="683337"/>
            <a:ext cx="39586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La nostra scuola sta prendendo forma…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19" y="1268859"/>
            <a:ext cx="3149660" cy="171050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135849" y="791432"/>
            <a:ext cx="32591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….e anche il nostro quartiere!!!!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8" y="3314836"/>
            <a:ext cx="5504103" cy="30960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31" y="3314837"/>
            <a:ext cx="5504104" cy="30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587">
        <p15:prstTrans prst="drape"/>
      </p:transition>
    </mc:Choice>
    <mc:Fallback xmlns="">
      <p:transition spd="slow" advTm="55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bambini disegna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19" y="906457"/>
            <a:ext cx="5799176" cy="128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93398" y="5718775"/>
            <a:ext cx="608919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Si bagna il cartone usando una spugnetta e…….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7" y="614148"/>
            <a:ext cx="5252802" cy="45174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53" y="2195848"/>
            <a:ext cx="5204718" cy="36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173">
        <p14:switch dir="r"/>
      </p:transition>
    </mc:Choice>
    <mc:Fallback xmlns="">
      <p:transition spd="slow" advTm="61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085" y="417565"/>
            <a:ext cx="3396343" cy="18523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96" y="3948732"/>
            <a:ext cx="3454323" cy="25215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7" y="90055"/>
            <a:ext cx="6026887" cy="33901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74" y="3480180"/>
            <a:ext cx="5942112" cy="33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271">
        <p15:prstTrans prst="fracture"/>
      </p:transition>
    </mc:Choice>
    <mc:Fallback xmlns="">
      <p:transition spd="slow" advTm="62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394257" y="558673"/>
            <a:ext cx="3038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…il tetto!!</a:t>
            </a:r>
            <a:endParaRPr lang="it-IT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1" y="0"/>
            <a:ext cx="3795201" cy="67269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98" y="2538483"/>
            <a:ext cx="7180240" cy="40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670">
        <p14:ripple/>
      </p:transition>
    </mc:Choice>
    <mc:Fallback xmlns="">
      <p:transition spd="slow" advTm="5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7" y="685923"/>
            <a:ext cx="2059426" cy="15984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69" y="3571319"/>
            <a:ext cx="2533650" cy="23717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03" y="3248167"/>
            <a:ext cx="6045426" cy="3400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3" y="2843016"/>
            <a:ext cx="2134255" cy="378296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0" y="551976"/>
            <a:ext cx="4073099" cy="22911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69" y="551976"/>
            <a:ext cx="3820615" cy="2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640">
        <p14:glitter pattern="hexagon"/>
      </p:transition>
    </mc:Choice>
    <mc:Fallback xmlns="">
      <p:transition spd="slow" advTm="6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4" y="415403"/>
            <a:ext cx="10470866" cy="58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8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415">
        <p15:prstTrans prst="crush"/>
      </p:transition>
    </mc:Choice>
    <mc:Fallback xmlns="">
      <p:transition spd="slow" advTm="64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08186"/>
            <a:ext cx="5731623" cy="32310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8" y="3339248"/>
            <a:ext cx="6241961" cy="35187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88" y="3735659"/>
            <a:ext cx="2625955" cy="25313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86" y="749788"/>
            <a:ext cx="2357670" cy="23576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56394" y="450375"/>
            <a:ext cx="335734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Prepariamo la base per il plastico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18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80">
        <p:random/>
      </p:transition>
    </mc:Choice>
    <mc:Fallback xmlns="">
      <p:transition spd="slow" advTm="618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54" y="-54592"/>
            <a:ext cx="3869111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43" y="1581851"/>
            <a:ext cx="6625988" cy="37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89">
        <p14:prism/>
      </p:transition>
    </mc:Choice>
    <mc:Fallback xmlns="">
      <p:transition spd="slow" advTm="6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88" y="2633332"/>
            <a:ext cx="5872414" cy="3856182"/>
          </a:xfrm>
          <a:prstGeom prst="rect">
            <a:avLst/>
          </a:prstGeom>
        </p:spPr>
      </p:pic>
      <p:sp>
        <p:nvSpPr>
          <p:cNvPr id="3" name="Fumetto 3 2"/>
          <p:cNvSpPr/>
          <p:nvPr/>
        </p:nvSpPr>
        <p:spPr>
          <a:xfrm>
            <a:off x="6527503" y="218364"/>
            <a:ext cx="2903100" cy="2251882"/>
          </a:xfrm>
          <a:prstGeom prst="wedgeEllipseCallout">
            <a:avLst>
              <a:gd name="adj1" fmla="val -40668"/>
              <a:gd name="adj2" fmla="val 90726"/>
            </a:avLst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maestra Elisa ci fa vedere cos’è una mappa geografica</a:t>
            </a:r>
            <a:endParaRPr lang="it-IT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034">
        <p14:glitter pattern="hexagon"/>
      </p:transition>
    </mc:Choice>
    <mc:Fallback xmlns="">
      <p:transition spd="slow" advTm="40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5" y="2780869"/>
            <a:ext cx="1929013" cy="12657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80" y="3887282"/>
            <a:ext cx="2746151" cy="14217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9" y="2197402"/>
            <a:ext cx="3724175" cy="3698491"/>
          </a:xfrm>
          <a:prstGeom prst="rect">
            <a:avLst/>
          </a:prstGeom>
        </p:spPr>
      </p:pic>
      <p:sp>
        <p:nvSpPr>
          <p:cNvPr id="8" name="Fumetto 1 7"/>
          <p:cNvSpPr/>
          <p:nvPr/>
        </p:nvSpPr>
        <p:spPr>
          <a:xfrm>
            <a:off x="3294319" y="655929"/>
            <a:ext cx="2671550" cy="1725080"/>
          </a:xfrm>
          <a:prstGeom prst="wedgeRectCallout">
            <a:avLst>
              <a:gd name="adj1" fmla="val -32125"/>
              <a:gd name="adj2" fmla="val 95349"/>
            </a:avLst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Dice il saggio:</a:t>
            </a:r>
          </a:p>
          <a:p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-Le scatole non buttale</a:t>
            </a:r>
          </a:p>
          <a:p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ualda cosa ci puoi fale!!!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58" y="1444082"/>
            <a:ext cx="2916205" cy="2205289"/>
          </a:xfrm>
          <a:prstGeom prst="rect">
            <a:avLst/>
          </a:prstGeom>
        </p:spPr>
      </p:pic>
      <p:pic>
        <p:nvPicPr>
          <p:cNvPr id="2" name="All Star - Smash Mouth [Lyrics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75">
        <p14:flythrough/>
      </p:transition>
    </mc:Choice>
    <mc:Fallback xmlns="">
      <p:transition spd="slow" advTm="4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357" y="1453383"/>
            <a:ext cx="6858000" cy="38660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4" y="2699104"/>
            <a:ext cx="7301948" cy="411629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5" y="288033"/>
            <a:ext cx="2115696" cy="2080435"/>
          </a:xfrm>
          <a:prstGeom prst="rect">
            <a:avLst/>
          </a:prstGeom>
        </p:spPr>
      </p:pic>
      <p:sp>
        <p:nvSpPr>
          <p:cNvPr id="5" name="Fumetto 3 4"/>
          <p:cNvSpPr/>
          <p:nvPr/>
        </p:nvSpPr>
        <p:spPr>
          <a:xfrm>
            <a:off x="4481769" y="271297"/>
            <a:ext cx="2151043" cy="1705970"/>
          </a:xfrm>
          <a:prstGeom prst="wedgeEllipseCallout">
            <a:avLst>
              <a:gd name="adj1" fmla="val -132965"/>
              <a:gd name="adj2" fmla="val 578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Ripassa con una matita la base di ogni casa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55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78">
        <p15:prstTrans prst="pageCurlDouble"/>
      </p:transition>
    </mc:Choice>
    <mc:Fallback xmlns="">
      <p:transition spd="slow" advTm="53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575" cy="34644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77" y="3401053"/>
            <a:ext cx="6132323" cy="3456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65" y="4609704"/>
            <a:ext cx="3396343" cy="18523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641" y="1361540"/>
            <a:ext cx="3396343" cy="18523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78423" y="3937166"/>
            <a:ext cx="3049772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…ci proviamo noi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45797" y="356990"/>
            <a:ext cx="394958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Ogni casa….. nel suo spazio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75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129">
        <p:checker/>
      </p:transition>
    </mc:Choice>
    <mc:Fallback xmlns="">
      <p:transition spd="slow" advTm="612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" y="0"/>
            <a:ext cx="12003110" cy="67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93">
        <p:fade/>
      </p:transition>
    </mc:Choice>
    <mc:Fallback xmlns="">
      <p:transition spd="med" advTm="6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88652" cy="32068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52" y="3206839"/>
            <a:ext cx="6488262" cy="36575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7" y="3766399"/>
            <a:ext cx="2491853" cy="24918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58" y="472741"/>
            <a:ext cx="2320122" cy="2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583">
        <p14:pan dir="u"/>
      </p:transition>
    </mc:Choice>
    <mc:Fallback xmlns="">
      <p:transition spd="slow" advTm="55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3" y="695459"/>
            <a:ext cx="9926589" cy="55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0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14">
        <p:split orient="vert"/>
      </p:transition>
    </mc:Choice>
    <mc:Fallback xmlns="">
      <p:transition spd="slow" advTm="62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7" y="128304"/>
            <a:ext cx="11732280" cy="66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10">
        <p:blinds dir="vert"/>
      </p:transition>
    </mc:Choice>
    <mc:Fallback xmlns="">
      <p:transition spd="slow" advTm="611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205220"/>
            <a:ext cx="11367379" cy="64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921">
        <p15:prstTrans prst="curtains"/>
      </p:transition>
    </mc:Choice>
    <mc:Fallback xmlns="">
      <p:transition spd="slow" advTm="5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56" y="3260607"/>
            <a:ext cx="4657725" cy="2847975"/>
          </a:xfrm>
          <a:prstGeom prst="rect">
            <a:avLst/>
          </a:prstGeom>
        </p:spPr>
      </p:pic>
      <p:sp>
        <p:nvSpPr>
          <p:cNvPr id="3" name="Fumetto 2 2"/>
          <p:cNvSpPr/>
          <p:nvPr/>
        </p:nvSpPr>
        <p:spPr>
          <a:xfrm>
            <a:off x="7291477" y="1160060"/>
            <a:ext cx="2466675" cy="1583140"/>
          </a:xfrm>
          <a:prstGeom prst="wedgeRoundRectCallout">
            <a:avLst>
              <a:gd name="adj1" fmla="val -75313"/>
              <a:gd name="adj2" fmla="val 11943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 servono i particolari: mattoncini, finestre, porte……</a:t>
            </a:r>
            <a:endParaRPr lang="it-IT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454">
        <p14:glitter pattern="hexagon"/>
      </p:transition>
    </mc:Choice>
    <mc:Fallback xmlns="">
      <p:transition spd="slow" advTm="3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48569" y="121264"/>
            <a:ext cx="531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Carta con spessore che troviamo all’interno di una scatola per cioccolatini ci serve per realizzare il muretto che recinta la scuola dell’’infanzia e striscioline di carta per i mattoncini.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82944" y="93469"/>
            <a:ext cx="469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Striscioline di gomma piuma riciclata  per realizzare il muretto che recinta la scuola primaria. 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497430" y="3547808"/>
            <a:ext cx="3048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Disegniamo le pietre del muretto. </a:t>
            </a:r>
            <a:endParaRPr lang="it-IT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6" y="3947277"/>
            <a:ext cx="5080000" cy="2857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6" y="1021019"/>
            <a:ext cx="5080000" cy="28575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25" y="708701"/>
            <a:ext cx="5080000" cy="28575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96" y="3867969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0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424">
        <p15:prstTrans prst="prestige"/>
      </p:transition>
    </mc:Choice>
    <mc:Fallback xmlns="">
      <p:transition spd="slow" advTm="64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88" y="518615"/>
            <a:ext cx="9777862" cy="55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237"/>
      </p:ext>
    </p:extLst>
  </p:cSld>
  <p:clrMapOvr>
    <a:masterClrMapping/>
  </p:clrMapOvr>
  <p:transition spd="slow" advTm="6241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84" y="1271239"/>
            <a:ext cx="10339796" cy="47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55">
        <p14:flip dir="r"/>
      </p:transition>
    </mc:Choice>
    <mc:Fallback xmlns="">
      <p:transition spd="slow" advTm="37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555850" y="680538"/>
            <a:ext cx="9239532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Mattoncini per rivestire la facciata di una casa</a:t>
            </a:r>
            <a:endParaRPr lang="it-IT" sz="3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24" y="2743200"/>
            <a:ext cx="4414291" cy="24830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4" y="1828800"/>
            <a:ext cx="7133230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543">
        <p14:honeycomb/>
      </p:transition>
    </mc:Choice>
    <mc:Fallback xmlns="">
      <p:transition spd="slow" advTm="55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1" y="27296"/>
            <a:ext cx="3943812" cy="22232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" y="4442447"/>
            <a:ext cx="4237149" cy="238858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08" y="43255"/>
            <a:ext cx="3991592" cy="225016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86" y="4539033"/>
            <a:ext cx="4041015" cy="227802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39" y="2223227"/>
            <a:ext cx="4049260" cy="227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7635"/>
      </p:ext>
    </p:extLst>
  </p:cSld>
  <p:clrMapOvr>
    <a:masterClrMapping/>
  </p:clrMapOvr>
  <p:transition spd="slow" advTm="6075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817" y="68231"/>
            <a:ext cx="7884324" cy="44349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788" y="1715971"/>
            <a:ext cx="2358789" cy="156623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8" y="4655229"/>
            <a:ext cx="4048125" cy="2466975"/>
          </a:xfrm>
          <a:prstGeom prst="rect">
            <a:avLst/>
          </a:prstGeom>
        </p:spPr>
      </p:pic>
      <p:sp>
        <p:nvSpPr>
          <p:cNvPr id="5" name="Memoria ad accesso sequenziale 4"/>
          <p:cNvSpPr/>
          <p:nvPr/>
        </p:nvSpPr>
        <p:spPr>
          <a:xfrm>
            <a:off x="7165074" y="1787860"/>
            <a:ext cx="1473959" cy="1201000"/>
          </a:xfrm>
          <a:prstGeom prst="flowChartMagnetic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L’ufficio postale!!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16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42">
        <p:dissolve/>
      </p:transition>
    </mc:Choice>
    <mc:Fallback xmlns="">
      <p:transition spd="slow" advTm="604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5" y="48728"/>
            <a:ext cx="6018316" cy="339031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01" y="3439046"/>
            <a:ext cx="5796928" cy="32607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67" y="3967167"/>
            <a:ext cx="3375334" cy="22601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852" y="459860"/>
            <a:ext cx="2464558" cy="246455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835021" y="6259998"/>
            <a:ext cx="21699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Scuola dell’infanzia</a:t>
            </a:r>
            <a:endParaRPr lang="it-IT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67" y="3954102"/>
            <a:ext cx="3375334" cy="22601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67" y="3967166"/>
            <a:ext cx="3375334" cy="22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177">
        <p15:prstTrans prst="drape"/>
      </p:transition>
    </mc:Choice>
    <mc:Fallback xmlns="">
      <p:transition spd="slow" advTm="6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33" y="832514"/>
            <a:ext cx="8175796" cy="45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2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00">
        <p15:prstTrans prst="peelOff"/>
      </p:transition>
    </mc:Choice>
    <mc:Fallback xmlns="">
      <p:transition spd="slow" advTm="6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86" y="962167"/>
            <a:ext cx="8017301" cy="45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46">
        <p14:gallery dir="l"/>
      </p:transition>
    </mc:Choice>
    <mc:Fallback xmlns="">
      <p:transition spd="slow" advTm="59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" y="109183"/>
            <a:ext cx="6452359" cy="36294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3738635"/>
            <a:ext cx="5421193" cy="30494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67" y="4119566"/>
            <a:ext cx="3375334" cy="22601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80" y="532479"/>
            <a:ext cx="3375334" cy="22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77">
        <p15:prstTrans prst="wind"/>
      </p:transition>
    </mc:Choice>
    <mc:Fallback xmlns="">
      <p:transition spd="slow" advTm="5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55" y="1187353"/>
            <a:ext cx="8019069" cy="45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6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36">
        <p15:prstTrans prst="fracture"/>
      </p:transition>
    </mc:Choice>
    <mc:Fallback xmlns="">
      <p:transition spd="slow" advTm="58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" y="313898"/>
            <a:ext cx="9908759" cy="55819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89413" y="6127845"/>
            <a:ext cx="17245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Scuola Primaria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54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221">
        <p14:ripple/>
      </p:transition>
    </mc:Choice>
    <mc:Fallback xmlns="">
      <p:transition spd="slow" advTm="62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53" y="777922"/>
            <a:ext cx="8461772" cy="47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07">
        <p:fade/>
      </p:transition>
    </mc:Choice>
    <mc:Fallback xmlns="">
      <p:transition spd="med" advTm="57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4" y="2653061"/>
            <a:ext cx="3962400" cy="3581400"/>
          </a:xfrm>
          <a:prstGeom prst="rect">
            <a:avLst/>
          </a:prstGeom>
        </p:spPr>
      </p:pic>
      <p:sp>
        <p:nvSpPr>
          <p:cNvPr id="5" name="Fumetto 1 4"/>
          <p:cNvSpPr/>
          <p:nvPr/>
        </p:nvSpPr>
        <p:spPr>
          <a:xfrm>
            <a:off x="3446719" y="395785"/>
            <a:ext cx="2803956" cy="2137624"/>
          </a:xfrm>
          <a:prstGeom prst="wedgeRectCallout">
            <a:avLst>
              <a:gd name="adj1" fmla="val 46347"/>
              <a:gd name="adj2" fmla="val 137366"/>
            </a:avLst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Gli alunni delle classi II C e  IID hanno intenzione, in collaborazione con la classe VC, di realizzare un plastico del quartiere dove è situata la loro scuola……..state a vedere!!!!!!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510378"/>
      </p:ext>
    </p:extLst>
  </p:cSld>
  <p:clrMapOvr>
    <a:masterClrMapping/>
  </p:clrMapOvr>
  <p:transition spd="slow" advTm="5132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8" y="156426"/>
            <a:ext cx="6010508" cy="33859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76" y="3542346"/>
            <a:ext cx="5757746" cy="32435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39" y="4540203"/>
            <a:ext cx="2766529" cy="18067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70" y="491320"/>
            <a:ext cx="2696570" cy="26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01315"/>
      </p:ext>
    </p:extLst>
  </p:cSld>
  <p:clrMapOvr>
    <a:masterClrMapping/>
  </p:clrMapOvr>
  <p:transition spd="slow" advTm="6113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" y="122973"/>
            <a:ext cx="7136781" cy="40203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59" y="4143360"/>
            <a:ext cx="4598020" cy="25902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69" y="982525"/>
            <a:ext cx="2438400" cy="20269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75" y="4381676"/>
            <a:ext cx="4890235" cy="23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75">
        <p15:prstTrans prst="pageCurlDouble"/>
      </p:transition>
    </mc:Choice>
    <mc:Fallback xmlns="">
      <p:transition spd="slow" advTm="62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12" y="878575"/>
            <a:ext cx="8798255" cy="49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14">
        <p14:prism isInverted="1"/>
      </p:transition>
    </mc:Choice>
    <mc:Fallback xmlns="">
      <p:transition spd="slow" advTm="5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92" y="2330606"/>
            <a:ext cx="8321841" cy="24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1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93">
        <p15:prstTrans prst="airplane"/>
      </p:transition>
    </mc:Choice>
    <mc:Fallback xmlns="">
      <p:transition spd="slow" advTm="54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74" y="2729795"/>
            <a:ext cx="2277016" cy="13192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87" y="3968312"/>
            <a:ext cx="5021403" cy="283069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4" y="151510"/>
            <a:ext cx="5238279" cy="29465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08" y="-6543"/>
            <a:ext cx="5408002" cy="30420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7" y="3698544"/>
            <a:ext cx="5036846" cy="28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94">
        <p:dissolve/>
      </p:transition>
    </mc:Choice>
    <mc:Fallback xmlns="">
      <p:transition spd="slow" advTm="579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74" y="2151040"/>
            <a:ext cx="2265242" cy="2265242"/>
          </a:xfrm>
          <a:prstGeom prst="rect">
            <a:avLst/>
          </a:prstGeom>
        </p:spPr>
      </p:pic>
      <p:sp>
        <p:nvSpPr>
          <p:cNvPr id="10" name="Fumetto 4 9"/>
          <p:cNvSpPr/>
          <p:nvPr/>
        </p:nvSpPr>
        <p:spPr>
          <a:xfrm>
            <a:off x="5296829" y="0"/>
            <a:ext cx="1694987" cy="1717288"/>
          </a:xfrm>
          <a:prstGeom prst="cloudCallout">
            <a:avLst>
              <a:gd name="adj1" fmla="val -23023"/>
              <a:gd name="adj2" fmla="val 9555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Che bello lavorare con la maestra Elisa!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94" y="723331"/>
            <a:ext cx="4187280" cy="58010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073" y="423082"/>
            <a:ext cx="3431963" cy="61012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85" y="4341133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">
        <p14:ferris dir="l"/>
      </p:transition>
    </mc:Choice>
    <mc:Fallback xmlns="">
      <p:transition spd="slow" advTm="59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2588" cy="32259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92" y="3225969"/>
            <a:ext cx="6442908" cy="363203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5" y="4439746"/>
            <a:ext cx="2348878" cy="2418254"/>
          </a:xfrm>
          <a:prstGeom prst="rect">
            <a:avLst/>
          </a:prstGeom>
        </p:spPr>
      </p:pic>
      <p:sp>
        <p:nvSpPr>
          <p:cNvPr id="3" name="Fumetto 3 2"/>
          <p:cNvSpPr/>
          <p:nvPr/>
        </p:nvSpPr>
        <p:spPr>
          <a:xfrm>
            <a:off x="3117772" y="3436209"/>
            <a:ext cx="1911428" cy="1605775"/>
          </a:xfrm>
          <a:prstGeom prst="wedgeEllipseCallout">
            <a:avLst>
              <a:gd name="adj1" fmla="val -77422"/>
              <a:gd name="adj2" fmla="val 68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Stiamo dipingendo le pareti della nostra scuola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65" y="307551"/>
            <a:ext cx="2610865" cy="2610865"/>
          </a:xfrm>
          <a:prstGeom prst="rect">
            <a:avLst/>
          </a:prstGeom>
        </p:spPr>
      </p:pic>
      <p:sp>
        <p:nvSpPr>
          <p:cNvPr id="8" name="Fumetto 2 7"/>
          <p:cNvSpPr/>
          <p:nvPr/>
        </p:nvSpPr>
        <p:spPr>
          <a:xfrm>
            <a:off x="6032810" y="200722"/>
            <a:ext cx="1315844" cy="869795"/>
          </a:xfrm>
          <a:prstGeom prst="wedgeRoundRectCallout">
            <a:avLst>
              <a:gd name="adj1" fmla="val 82576"/>
              <a:gd name="adj2" fmla="val 107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Dai…corri!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Andiamo a vedere!!!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67">
        <p14:doors dir="vert"/>
      </p:transition>
    </mc:Choice>
    <mc:Fallback xmlns="">
      <p:transition spd="slow" advTm="59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62" y="1044240"/>
            <a:ext cx="2162778" cy="18063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84" y="1044240"/>
            <a:ext cx="4122329" cy="2323862"/>
          </a:xfrm>
          <a:prstGeom prst="rect">
            <a:avLst/>
          </a:prstGeom>
        </p:spPr>
      </p:pic>
      <p:sp>
        <p:nvSpPr>
          <p:cNvPr id="7" name="Fumetto 2 6"/>
          <p:cNvSpPr/>
          <p:nvPr/>
        </p:nvSpPr>
        <p:spPr>
          <a:xfrm>
            <a:off x="7136779" y="0"/>
            <a:ext cx="1059366" cy="929791"/>
          </a:xfrm>
          <a:prstGeom prst="wedgeRoundRectCallout">
            <a:avLst>
              <a:gd name="adj1" fmla="val -45043"/>
              <a:gd name="adj2" fmla="val 128463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Il recinto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26" y="5085156"/>
            <a:ext cx="1528500" cy="1518309"/>
          </a:xfrm>
          <a:prstGeom prst="rect">
            <a:avLst/>
          </a:prstGeom>
        </p:spPr>
      </p:pic>
      <p:sp>
        <p:nvSpPr>
          <p:cNvPr id="9" name="Fumetto 2 8"/>
          <p:cNvSpPr/>
          <p:nvPr/>
        </p:nvSpPr>
        <p:spPr>
          <a:xfrm>
            <a:off x="5228570" y="3554950"/>
            <a:ext cx="1072619" cy="1044844"/>
          </a:xfrm>
          <a:prstGeom prst="wedgeRoundRectCallout">
            <a:avLst>
              <a:gd name="adj1" fmla="val 19673"/>
              <a:gd name="adj2" fmla="val 131159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Stecche di gelato riciclate!!!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201" y="3669229"/>
            <a:ext cx="5079365" cy="285714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" y="345260"/>
            <a:ext cx="5080000" cy="28575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" y="3525636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8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42">
        <p15:prstTrans prst="wind"/>
      </p:transition>
    </mc:Choice>
    <mc:Fallback xmlns="">
      <p:transition spd="slow" advTm="5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820" y="1549296"/>
            <a:ext cx="6668860" cy="37594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7606" y="1549296"/>
            <a:ext cx="6668860" cy="37594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2" y="4041950"/>
            <a:ext cx="3598041" cy="240924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16245" y="2754351"/>
            <a:ext cx="2999678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LA PANCHINA E L’ALTALENA!!!!</a:t>
            </a:r>
            <a:endParaRPr lang="it-IT" sz="3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3" y="433978"/>
            <a:ext cx="2189355" cy="21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279">
        <p14:flip dir="r"/>
      </p:transition>
    </mc:Choice>
    <mc:Fallback xmlns="">
      <p:transition spd="slow" advTm="6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254</Words>
  <Application>Microsoft Office PowerPoint</Application>
  <PresentationFormat>Widescreen</PresentationFormat>
  <Paragraphs>39</Paragraphs>
  <Slides>43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ACER</dc:creator>
  <cp:lastModifiedBy>ACER</cp:lastModifiedBy>
  <cp:revision>130</cp:revision>
  <dcterms:created xsi:type="dcterms:W3CDTF">2018-06-24T16:54:06Z</dcterms:created>
  <dcterms:modified xsi:type="dcterms:W3CDTF">2018-07-03T06:00:51Z</dcterms:modified>
</cp:coreProperties>
</file>