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7" autoAdjust="0"/>
  </p:normalViewPr>
  <p:slideViewPr>
    <p:cSldViewPr>
      <p:cViewPr varScale="1">
        <p:scale>
          <a:sx n="94" d="100"/>
          <a:sy n="94" d="100"/>
        </p:scale>
        <p:origin x="14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60961-40D9-4C0A-9DF2-870C941B6C16}" type="datetimeFigureOut">
              <a:rPr lang="it-IT" smtClean="0"/>
              <a:t>03/07/2018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31ABD-BC22-420A-953B-F9DA93CE2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04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31ABD-BC22-420A-953B-F9DA93CE266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36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0">
        <p14:reveal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0">
        <p14:reveal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0">
        <p14:reveal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0">
        <p14:reveal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0">
        <p14:reveal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0">
        <p14:reveal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0">
        <p14:reveal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0">
        <p14:reveal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0">
        <p14:reveal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0">
        <p14:reveal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0">
        <p14:reveal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0">
        <p14:reveal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D7620E4-4ED5-4493-B22F-44F1412D8AEC}" type="datetime">
              <a:rPr lang="it-IT" sz="1200" b="0" strike="noStrike" spc="-1">
                <a:solidFill>
                  <a:srgbClr val="8B8B8B"/>
                </a:solidFill>
                <a:latin typeface="Calibri"/>
              </a:rPr>
              <a:t>03/07/2018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0A10F08-7557-4F0C-85AF-DEFD8B5A13B4}" type="slidenum">
              <a:rPr lang="it-IT" sz="1200" b="0" strike="noStrike" spc="-1">
                <a:solidFill>
                  <a:srgbClr val="8B8B8B"/>
                </a:solidFill>
                <a:latin typeface="Calibri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Fai clic per modificare il formato del testo del titolo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4500" advClick="0" advTm="0">
        <p14:reveal/>
      </p:transition>
    </mc:Choice>
    <mc:Fallback xmlns="">
      <p:transition spd="slow" advClick="0" advTm="0">
        <p:fade/>
      </p:transition>
    </mc:Fallback>
  </mc:AlternateConten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9000">
              <a:srgbClr val="FEE7F2"/>
            </a:gs>
            <a:gs pos="87000">
              <a:srgbClr val="F952A0"/>
            </a:gs>
            <a:gs pos="87000">
              <a:srgbClr val="C50849"/>
            </a:gs>
            <a:gs pos="93000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423592" y="641880"/>
            <a:ext cx="7200800" cy="39392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it-IT" sz="28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endParaRPr lang="it-IT" sz="2800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endParaRPr lang="it-IT" sz="28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it-IT" sz="4000" b="0" strike="noStrike" spc="-1" dirty="0">
                <a:solidFill>
                  <a:srgbClr val="000000"/>
                </a:solidFill>
                <a:latin typeface="Calibri"/>
              </a:rPr>
              <a:t>Circolo Didattico </a:t>
            </a:r>
            <a:r>
              <a:rPr lang="it-IT" sz="4000" spc="-1" dirty="0">
                <a:solidFill>
                  <a:srgbClr val="000000"/>
                </a:solidFill>
                <a:latin typeface="Calibri"/>
              </a:rPr>
              <a:t>&lt;</a:t>
            </a:r>
            <a:r>
              <a:rPr lang="it-IT" sz="4000" b="0" strike="noStrike" spc="-1" dirty="0">
                <a:solidFill>
                  <a:srgbClr val="000000"/>
                </a:solidFill>
                <a:latin typeface="Calibri"/>
              </a:rPr>
              <a:t>Galileo Galilei &gt;</a:t>
            </a:r>
            <a:endParaRPr lang="it-IT" sz="4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4000" b="0" strike="noStrike" spc="-1" dirty="0">
                <a:solidFill>
                  <a:srgbClr val="000000"/>
                </a:solidFill>
                <a:latin typeface="Calibri"/>
              </a:rPr>
              <a:t>Scuola Primaria di Paganica</a:t>
            </a:r>
            <a:endParaRPr lang="it-IT" sz="4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4000" b="0" strike="noStrike" spc="-1" dirty="0" err="1">
                <a:solidFill>
                  <a:srgbClr val="000000"/>
                </a:solidFill>
                <a:latin typeface="Calibri"/>
              </a:rPr>
              <a:t>a.s.</a:t>
            </a:r>
            <a:r>
              <a:rPr lang="it-IT" sz="4000" b="0" strike="noStrike" spc="-1" dirty="0">
                <a:solidFill>
                  <a:srgbClr val="000000"/>
                </a:solidFill>
                <a:latin typeface="Calibri"/>
              </a:rPr>
              <a:t> 2017/2018</a:t>
            </a:r>
          </a:p>
          <a:p>
            <a:pPr algn="ctr">
              <a:lnSpc>
                <a:spcPct val="100000"/>
              </a:lnSpc>
            </a:pPr>
            <a:r>
              <a:rPr lang="it-IT" sz="4000" spc="-1" dirty="0">
                <a:solidFill>
                  <a:srgbClr val="000000"/>
                </a:solidFill>
                <a:latin typeface="Calibri"/>
              </a:rPr>
              <a:t>Classi II C – II D</a:t>
            </a:r>
            <a:endParaRPr lang="it-IT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1785">
        <p14:reveal/>
      </p:transition>
    </mc:Choice>
    <mc:Fallback xmlns="">
      <p:transition spd="slow" advClick="0" advTm="1785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Table 1"/>
          <p:cNvGraphicFramePr/>
          <p:nvPr>
            <p:extLst>
              <p:ext uri="{D42A27DB-BD31-4B8C-83A1-F6EECF244321}">
                <p14:modId xmlns:p14="http://schemas.microsoft.com/office/powerpoint/2010/main" val="111552391"/>
              </p:ext>
            </p:extLst>
          </p:nvPr>
        </p:nvGraphicFramePr>
        <p:xfrm>
          <a:off x="479376" y="172892"/>
          <a:ext cx="11089234" cy="6400800"/>
        </p:xfrm>
        <a:graphic>
          <a:graphicData uri="http://schemas.openxmlformats.org/drawingml/2006/table">
            <a:tbl>
              <a:tblPr/>
              <a:tblGrid>
                <a:gridCol w="2217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7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7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7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0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524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Livello avanzato (A)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 dirty="0">
                          <a:latin typeface="Arial"/>
                        </a:rPr>
                        <a:t>Livello intermedio (B)</a:t>
                      </a:r>
                      <a:endParaRPr lang="it-IT" sz="18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Livello base (C)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Livello iniziale (D)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4237"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Interventi nelle discussioni di gruppo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Partecipa apportando 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  <a:p>
                      <a:r>
                        <a:rPr lang="it-IT" sz="1800" b="0" strike="noStrike" spc="-1">
                          <a:latin typeface="Arial"/>
                        </a:rPr>
                        <a:t>il proprio contributo in modo coerente e pertinente.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Partecipa in modo appropriato.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Partecipa se 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  <a:p>
                      <a:r>
                        <a:rPr lang="it-IT" sz="1800" b="0" strike="noStrike" spc="-1">
                          <a:latin typeface="Arial"/>
                        </a:rPr>
                        <a:t>Interessato.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Assume  un 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  <a:p>
                      <a:r>
                        <a:rPr lang="it-IT" sz="1800" b="0" strike="noStrike" spc="-1">
                          <a:latin typeface="Arial"/>
                        </a:rPr>
                        <a:t>atteggiamento passivo, 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  <a:p>
                      <a:r>
                        <a:rPr lang="it-IT" sz="1800" b="0" strike="noStrike" spc="-1">
                          <a:latin typeface="Arial"/>
                        </a:rPr>
                        <a:t>intervenendo  solo  se 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  <a:p>
                      <a:r>
                        <a:rPr lang="it-IT" sz="1800" b="0" strike="noStrike" spc="-1">
                          <a:latin typeface="Arial"/>
                        </a:rPr>
                        <a:t>stimolato.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229">
                <a:tc>
                  <a:txBody>
                    <a:bodyPr/>
                    <a:lstStyle/>
                    <a:p>
                      <a:r>
                        <a:rPr lang="it-IT" sz="1800" b="0" strike="noStrike" spc="-1" dirty="0">
                          <a:latin typeface="Arial"/>
                        </a:rPr>
                        <a:t>Contributo nel lavoro di gruppo</a:t>
                      </a:r>
                      <a:endParaRPr lang="it-IT" sz="18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Prende l’iniziativa nell’aiutare il gruppo ad organizzarsi. Fornisce molte idee per lo sviluppo del lavoro di gruppo. Assiste gli altri compagni di gruppo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Lavora in accordo con gli altri membri del gruppo. Partecipa alla discussione dell’argomento. Offre incoraggiamento agli altri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Partecipa al lavoro su sollecitazione dei compagni.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  <a:p>
                      <a:r>
                        <a:rPr lang="it-IT" sz="1800" b="0" strike="noStrike" spc="-1">
                          <a:latin typeface="Arial"/>
                        </a:rPr>
                        <a:t>Ascolta gli altri e segue i suggerimenti dei compagni. Si mostra propositivo in qualche occasione.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Assume un atteggiamento oppositivo durante il lavoro. Raramente si dimostra interessato al lavoro del gruppo.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 dirty="0">
                          <a:latin typeface="Arial"/>
                        </a:rPr>
                        <a:t>Autonomia / progettazione</a:t>
                      </a:r>
                      <a:endParaRPr lang="it-IT" sz="18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È pienamente autonomo e sicuro nella progettazione del lavoro.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 dirty="0">
                          <a:latin typeface="Arial"/>
                        </a:rPr>
                        <a:t>È autonomo  nella progettazione del lavoro.</a:t>
                      </a:r>
                      <a:endParaRPr lang="it-IT" sz="18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Chiede conferme sul suo progetto di lavoro.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 dirty="0">
                          <a:latin typeface="Arial"/>
                        </a:rPr>
                        <a:t>Ha bisogno di aiuto per progettare il lavoro.</a:t>
                      </a:r>
                      <a:endParaRPr lang="it-IT" sz="18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15762">
        <p14:reveal/>
      </p:transition>
    </mc:Choice>
    <mc:Fallback xmlns="">
      <p:transition spd="slow" advClick="0" advTm="15762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Table 1"/>
          <p:cNvGraphicFramePr/>
          <p:nvPr>
            <p:extLst>
              <p:ext uri="{D42A27DB-BD31-4B8C-83A1-F6EECF244321}">
                <p14:modId xmlns:p14="http://schemas.microsoft.com/office/powerpoint/2010/main" val="15615079"/>
              </p:ext>
            </p:extLst>
          </p:nvPr>
        </p:nvGraphicFramePr>
        <p:xfrm>
          <a:off x="839415" y="648360"/>
          <a:ext cx="10729194" cy="5632487"/>
        </p:xfrm>
        <a:graphic>
          <a:graphicData uri="http://schemas.openxmlformats.org/drawingml/2006/table">
            <a:tbl>
              <a:tblPr/>
              <a:tblGrid>
                <a:gridCol w="2144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4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9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4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 dirty="0">
                          <a:latin typeface="Arial"/>
                        </a:rPr>
                        <a:t>Rispetto dei compagni</a:t>
                      </a:r>
                      <a:endParaRPr lang="it-IT" sz="18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 dirty="0">
                          <a:latin typeface="Arial"/>
                        </a:rPr>
                        <a:t>Accetta e rispetta tutti i compagni spontaneamente.</a:t>
                      </a:r>
                      <a:endParaRPr lang="it-IT" sz="18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Accetta tutti i compagni.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Sollecitato, accetta tutti i compagni.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Raramente accetta i compagni.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9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 dirty="0">
                          <a:latin typeface="Arial"/>
                        </a:rPr>
                        <a:t>Rispetto dei tempi</a:t>
                      </a:r>
                      <a:endParaRPr lang="it-IT" sz="18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Prevede e utilizza il tempo necessario allo svolgimento dell’attività.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Realizza il lavoro nel tempo previsto.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Realizza solo parte del lavoro nel tempo previsto.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Riesce a svolgere le attività nei tempi opportuni, sollecitato.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b="0" strike="noStrike" spc="-1" dirty="0">
                          <a:latin typeface="Arial"/>
                        </a:rPr>
                        <a:t>Uso delle conoscenze</a:t>
                      </a:r>
                      <a:endParaRPr lang="it-IT" sz="16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Seleziona tutte le informazioni utili alla comprensione dell’argomento e inserisce opportuni approfondimenti.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Seleziona le informazioni utili alla comprensione dell’argomento.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Seleziona in parte le informazioni per la comprensione dell’argomento.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Seleziona una quantità di informazioni inadeguata alla comprensione dell’argomento.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6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800" b="0" strike="noStrike" spc="-1" dirty="0">
                          <a:latin typeface="Arial"/>
                        </a:rPr>
                        <a:t>Esposizione dei contenuti</a:t>
                      </a:r>
                      <a:endParaRPr lang="it-IT" sz="18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L’esposizione risulta chiara ed efficace.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L’esposizione risulta chiara e comprensibile.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latin typeface="Arial"/>
                        </a:rPr>
                        <a:t>L’esposizione risulta abbastanza chiara, comunque comprensibile.</a:t>
                      </a:r>
                      <a:endParaRPr lang="it-IT" sz="18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 dirty="0">
                          <a:latin typeface="Arial"/>
                        </a:rPr>
                        <a:t>L’esposizione non è chiara.</a:t>
                      </a:r>
                      <a:endParaRPr lang="it-IT" sz="18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16954">
        <p14:reveal/>
      </p:transition>
    </mc:Choice>
    <mc:Fallback xmlns="">
      <p:transition spd="slow" advClick="0" advTm="16954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95400" y="1196752"/>
            <a:ext cx="10801200" cy="496855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it-IT" sz="2000" b="0" strike="noStrike" spc="-1" dirty="0">
                <a:latin typeface="Arial"/>
              </a:rPr>
              <a:t>“L’ambiente intorno alla nostra casa, il quartiere in cui viviamo costituiscono lo spazio</a:t>
            </a:r>
          </a:p>
          <a:p>
            <a:pPr algn="ctr"/>
            <a:r>
              <a:rPr lang="it-IT" sz="2000" b="0" strike="noStrike" spc="-1" dirty="0">
                <a:latin typeface="Arial"/>
              </a:rPr>
              <a:t>in cui trascorriamo gran parte della nostra vita. La qualità delle strade…degli spazi</a:t>
            </a:r>
          </a:p>
          <a:p>
            <a:pPr algn="ctr"/>
            <a:r>
              <a:rPr lang="it-IT" sz="2000" b="0" strike="noStrike" spc="-1" dirty="0">
                <a:latin typeface="Arial"/>
              </a:rPr>
              <a:t>verdi….riguarda ognuno di noi…..” Ciascuno può contribuire in maniera personale a</a:t>
            </a:r>
          </a:p>
          <a:p>
            <a:pPr algn="ctr"/>
            <a:r>
              <a:rPr lang="it-IT" sz="2000" b="0" strike="noStrike" spc="-1" dirty="0">
                <a:latin typeface="Arial"/>
              </a:rPr>
              <a:t>migliorare il nostro ambiente di vita. “La scuola può avere, in tal senso, un grande</a:t>
            </a:r>
          </a:p>
          <a:p>
            <a:pPr algn="ctr"/>
            <a:r>
              <a:rPr lang="it-IT" sz="2000" b="0" strike="noStrike" spc="-1" dirty="0">
                <a:latin typeface="Arial"/>
              </a:rPr>
              <a:t>ruolo. L’apertura della scuola al territorio, elemento cardine del passaggio da una</a:t>
            </a:r>
          </a:p>
          <a:p>
            <a:pPr algn="ctr"/>
            <a:r>
              <a:rPr lang="it-IT" sz="2000" b="0" strike="noStrike" spc="-1" dirty="0">
                <a:latin typeface="Arial"/>
              </a:rPr>
              <a:t>scuola centralizzata ad una inserita nella propria realtà locale, è infatti terreno</a:t>
            </a:r>
          </a:p>
          <a:p>
            <a:pPr algn="ctr"/>
            <a:r>
              <a:rPr lang="it-IT" sz="2000" b="0" strike="noStrike" spc="-1" dirty="0">
                <a:latin typeface="Arial"/>
              </a:rPr>
              <a:t>specifico dell’educazione ambientale e origina progetti che permettono di conoscere</a:t>
            </a:r>
          </a:p>
          <a:p>
            <a:pPr algn="ctr"/>
            <a:r>
              <a:rPr lang="it-IT" sz="2000" b="0" strike="noStrike" spc="-1" dirty="0">
                <a:latin typeface="Arial"/>
              </a:rPr>
              <a:t>e sentire il proprio territorio, stabilendo con esso un senso di appartenenza radicato e</a:t>
            </a:r>
          </a:p>
          <a:p>
            <a:pPr algn="ctr"/>
            <a:r>
              <a:rPr lang="it-IT" sz="2000" b="0" strike="noStrike" spc="-1" dirty="0">
                <a:latin typeface="Arial"/>
              </a:rPr>
              <a:t>concreto….. Utilizzare il territorio come luogo di insegnamento /apprendimento ha</a:t>
            </a:r>
          </a:p>
          <a:p>
            <a:pPr algn="ctr"/>
            <a:r>
              <a:rPr lang="it-IT" sz="2000" b="0" strike="noStrike" spc="-1" dirty="0">
                <a:latin typeface="Arial"/>
              </a:rPr>
              <a:t>come obiettivo generale quello di costruire una scuola sempre più adeguata nel</a:t>
            </a:r>
          </a:p>
          <a:p>
            <a:pPr algn="ctr"/>
            <a:r>
              <a:rPr lang="it-IT" sz="2000" b="0" strike="noStrike" spc="-1" dirty="0">
                <a:latin typeface="Arial"/>
              </a:rPr>
              <a:t>preparare cittadini autonomi e responsabili, capaci di confrontarsi con la complessità</a:t>
            </a:r>
          </a:p>
          <a:p>
            <a:pPr algn="ctr"/>
            <a:r>
              <a:rPr lang="it-IT" sz="2000" b="0" strike="noStrike" spc="-1" dirty="0">
                <a:latin typeface="Arial"/>
              </a:rPr>
              <a:t>ambientale e in grado di proporre soluzioni in caso di situazioni problematiche.”</a:t>
            </a:r>
          </a:p>
          <a:p>
            <a:pPr algn="ctr"/>
            <a:r>
              <a:rPr lang="it-IT" sz="2000" b="0" strike="noStrike" spc="-1" dirty="0">
                <a:latin typeface="Arial"/>
              </a:rPr>
              <a:t>(A.Bossi, E.Spotti “Insegnare Verde” rivista del WWF n.56 primavera 2005)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20230">
        <p14:reveal/>
      </p:transition>
    </mc:Choice>
    <mc:Fallback xmlns="">
      <p:transition spd="slow" advClick="0" advTm="20230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1919536" y="332656"/>
            <a:ext cx="8496944" cy="540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it-IT" sz="2400" b="1" strike="noStrike" spc="-1" dirty="0">
                <a:latin typeface="Arial"/>
              </a:rPr>
              <a:t>UDA: </a:t>
            </a:r>
            <a:r>
              <a:rPr lang="it-IT" sz="2400" b="1" dirty="0"/>
              <a:t>“Simpatico riciclo”</a:t>
            </a:r>
          </a:p>
          <a:p>
            <a:pPr algn="ctr"/>
            <a:r>
              <a:rPr lang="it-IT" sz="2000" dirty="0"/>
              <a:t>(Riciclo, mi diverto, aiuto, imparo e…. insegno!!!!)</a:t>
            </a:r>
          </a:p>
          <a:p>
            <a:pPr algn="ctr"/>
            <a:endParaRPr lang="it-IT" sz="2400" strike="noStrike" spc="-1" dirty="0">
              <a:latin typeface="Arial"/>
            </a:endParaRPr>
          </a:p>
          <a:p>
            <a:pPr algn="ctr"/>
            <a:r>
              <a:rPr lang="it-IT" sz="2400" b="0" strike="noStrike" spc="-1" dirty="0">
                <a:latin typeface="Arial"/>
              </a:rPr>
              <a:t>Circolo Didattico: &lt;Galileo Galileo&gt; Paganica AQ</a:t>
            </a:r>
          </a:p>
          <a:p>
            <a:pPr algn="ctr"/>
            <a:r>
              <a:rPr lang="it-IT" sz="2400" spc="-1" dirty="0">
                <a:latin typeface="Arial"/>
              </a:rPr>
              <a:t>S</a:t>
            </a:r>
            <a:r>
              <a:rPr lang="it-IT" sz="2400" b="0" strike="noStrike" spc="-1" dirty="0">
                <a:latin typeface="Arial"/>
              </a:rPr>
              <a:t>cuola </a:t>
            </a:r>
            <a:r>
              <a:rPr lang="it-IT" sz="2400" spc="-1" dirty="0">
                <a:latin typeface="Arial"/>
              </a:rPr>
              <a:t>P</a:t>
            </a:r>
            <a:r>
              <a:rPr lang="it-IT" sz="2400" b="0" strike="noStrike" spc="-1" dirty="0">
                <a:latin typeface="Arial"/>
              </a:rPr>
              <a:t>rimaria: &lt;Francesco Rossi&gt;</a:t>
            </a:r>
          </a:p>
          <a:p>
            <a:pPr algn="ctr"/>
            <a:endParaRPr lang="it-IT" sz="2400" b="0" strike="noStrike" spc="-1" dirty="0">
              <a:latin typeface="Arial"/>
            </a:endParaRPr>
          </a:p>
          <a:p>
            <a:pPr algn="ctr"/>
            <a:r>
              <a:rPr lang="it-IT" sz="2400" spc="-1" dirty="0">
                <a:latin typeface="Arial"/>
              </a:rPr>
              <a:t>C</a:t>
            </a:r>
            <a:r>
              <a:rPr lang="it-IT" sz="2400" b="0" strike="noStrike" spc="-1" dirty="0">
                <a:latin typeface="Arial"/>
              </a:rPr>
              <a:t>lassi coinvolte: 2°C-2°D e con la collaborazione della 5°C</a:t>
            </a:r>
          </a:p>
          <a:p>
            <a:pPr algn="ctr"/>
            <a:r>
              <a:rPr lang="it-IT" sz="2400" spc="-1" dirty="0">
                <a:solidFill>
                  <a:srgbClr val="000000"/>
                </a:solidFill>
                <a:latin typeface="Calibri"/>
              </a:rPr>
              <a:t>Insegnanti: Assunta Tomassi-Luisa Salutari</a:t>
            </a:r>
          </a:p>
          <a:p>
            <a:pPr algn="ctr"/>
            <a:r>
              <a:rPr lang="it-IT" sz="2400" spc="-1" dirty="0">
                <a:solidFill>
                  <a:srgbClr val="000000"/>
                </a:solidFill>
                <a:latin typeface="Calibri"/>
              </a:rPr>
              <a:t>                         Maria Pia Vallarelli-Elisa Cosimati</a:t>
            </a:r>
            <a:endParaRPr lang="it-IT" sz="2400" spc="-1" dirty="0"/>
          </a:p>
          <a:p>
            <a:pPr algn="ctr"/>
            <a:endParaRPr lang="it-IT" sz="2400" b="0" strike="noStrike" spc="-1" dirty="0">
              <a:latin typeface="Arial"/>
            </a:endParaRPr>
          </a:p>
          <a:p>
            <a:pPr algn="ctr"/>
            <a:r>
              <a:rPr lang="it-IT" sz="2400" b="0" strike="noStrike" spc="-1" dirty="0">
                <a:latin typeface="Arial"/>
              </a:rPr>
              <a:t>tempi: a.s 2017-2018 e 2018-2019</a:t>
            </a:r>
          </a:p>
          <a:p>
            <a:pPr algn="ctr"/>
            <a:endParaRPr lang="it-IT" sz="2400" spc="-1" dirty="0">
              <a:latin typeface="Arial"/>
            </a:endParaRPr>
          </a:p>
          <a:p>
            <a:pPr algn="ctr"/>
            <a:r>
              <a:rPr lang="it-IT" sz="2400" b="0" strike="noStrike" spc="-1" dirty="0">
                <a:latin typeface="Arial"/>
              </a:rPr>
              <a:t>FINALITA’:</a:t>
            </a:r>
          </a:p>
          <a:p>
            <a:pPr algn="ctr"/>
            <a:r>
              <a:rPr lang="it-IT" sz="2400" b="0" strike="noStrike" spc="-1" dirty="0">
                <a:latin typeface="Arial"/>
              </a:rPr>
              <a:t>Sviluppare il senso del rispetto e della tutela dell’ambiente </a:t>
            </a:r>
          </a:p>
          <a:p>
            <a:pPr algn="ctr"/>
            <a:r>
              <a:rPr lang="it-IT" sz="2400" b="0" strike="noStrike" spc="-1" dirty="0">
                <a:latin typeface="Arial"/>
              </a:rPr>
              <a:t>Motivare gli alunni ad assumere comportamenti rispettosi e coerenti con la cittadinanza e la Costituzione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3987">
        <p14:reveal/>
      </p:transition>
    </mc:Choice>
    <mc:Fallback xmlns="">
      <p:transition spd="slow" advClick="0" advTm="3987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911424" y="116632"/>
            <a:ext cx="10873208" cy="651456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it-IT" sz="1800" b="1" strike="noStrike" spc="-1" dirty="0">
                <a:latin typeface="Arial"/>
              </a:rPr>
              <a:t>COMPETENZE CHIAVE DI CITTADINANZA</a:t>
            </a:r>
          </a:p>
          <a:p>
            <a:r>
              <a:rPr lang="it-IT" sz="1800" b="0" strike="noStrike" spc="-1" dirty="0">
                <a:latin typeface="Arial"/>
              </a:rPr>
              <a:t>1) comunicazione nella madrelingua</a:t>
            </a:r>
          </a:p>
          <a:p>
            <a:r>
              <a:rPr lang="it-IT" sz="1800" b="0" strike="noStrike" spc="-1" dirty="0">
                <a:latin typeface="Arial"/>
              </a:rPr>
              <a:t>capacità di esprimere e interpretare concetti, pensieri, emozioni, fatti e opinioni sia oralmente che per iscritto </a:t>
            </a:r>
          </a:p>
          <a:p>
            <a:r>
              <a:rPr lang="it-IT" sz="1800" b="0" strike="noStrike" spc="-1" dirty="0">
                <a:latin typeface="Arial"/>
              </a:rPr>
              <a:t>adottare un registro linguistico specifico ai contesti e alle tipologie di interazioni</a:t>
            </a:r>
          </a:p>
          <a:p>
            <a:r>
              <a:rPr lang="it-IT" sz="1800" b="0" strike="noStrike" spc="-1" dirty="0">
                <a:latin typeface="Arial"/>
              </a:rPr>
              <a:t>3) competenza matematica e competenze di base in scienza e tecnologia</a:t>
            </a:r>
          </a:p>
          <a:p>
            <a:r>
              <a:rPr lang="it-IT" sz="1800" b="0" strike="noStrike" spc="-1" dirty="0">
                <a:latin typeface="Arial"/>
              </a:rPr>
              <a:t>riconoscere le principali interazioni tra mondo naturale e comunità umana, individuando alcune problematicità dell’intervento antropico negli ecosistemi. </a:t>
            </a:r>
          </a:p>
          <a:p>
            <a:r>
              <a:rPr lang="it-IT" sz="1800" b="0" strike="noStrike" spc="-1" dirty="0">
                <a:latin typeface="Arial"/>
              </a:rPr>
              <a:t>4) competenza digitale</a:t>
            </a:r>
          </a:p>
          <a:p>
            <a:r>
              <a:rPr lang="it-IT" sz="1800" b="0" strike="noStrike" spc="-1" dirty="0">
                <a:latin typeface="Arial"/>
              </a:rPr>
              <a:t>utilizzare con dimestichezza e spirito critico le tecnologie </a:t>
            </a:r>
          </a:p>
          <a:p>
            <a:r>
              <a:rPr lang="it-IT" sz="1800" b="0" strike="noStrike" spc="-1" dirty="0">
                <a:latin typeface="Arial"/>
              </a:rPr>
              <a:t>cercare, raccogliere e trattare le informazioni e di usarle in modo critico e sistematico </a:t>
            </a:r>
          </a:p>
          <a:p>
            <a:r>
              <a:rPr lang="it-IT" sz="1800" b="0" strike="noStrike" spc="-1" dirty="0">
                <a:latin typeface="Arial"/>
              </a:rPr>
              <a:t>5) imparare a imparare</a:t>
            </a:r>
          </a:p>
          <a:p>
            <a:r>
              <a:rPr lang="it-IT" sz="1800" b="0" strike="noStrike" spc="-1" dirty="0">
                <a:latin typeface="Arial"/>
              </a:rPr>
              <a:t>organizzare il proprio apprendimento anche mediante una gestione efficace del tempo e delle informazioni, sia a livello individuale che in gruppo </a:t>
            </a:r>
          </a:p>
          <a:p>
            <a:r>
              <a:rPr lang="it-IT" sz="1800" b="0" strike="noStrike" spc="-1" dirty="0">
                <a:latin typeface="Arial"/>
              </a:rPr>
              <a:t>6) competenze sociali e civiche:</a:t>
            </a:r>
          </a:p>
          <a:p>
            <a:r>
              <a:rPr lang="it-IT" sz="1800" b="0" strike="noStrike" spc="-1" dirty="0">
                <a:latin typeface="Arial"/>
              </a:rPr>
              <a:t>comprendere i diritti e i doveri che caratterizzano l’essere cittadini. </a:t>
            </a:r>
          </a:p>
          <a:p>
            <a:r>
              <a:rPr lang="it-IT" sz="1800" b="0" strike="noStrike" spc="-1" dirty="0">
                <a:latin typeface="Arial"/>
              </a:rPr>
              <a:t>partecipare in modo efficace e costruttivo alla vita sociale e lavorativa, in società sempre più diversificate </a:t>
            </a:r>
          </a:p>
          <a:p>
            <a:r>
              <a:rPr lang="it-IT" sz="1800" b="0" strike="noStrike" spc="-1" dirty="0">
                <a:latin typeface="Arial"/>
              </a:rPr>
              <a:t>7) spirito di iniziativa e imprenditorialità</a:t>
            </a:r>
          </a:p>
          <a:p>
            <a:r>
              <a:rPr lang="it-IT" sz="1800" b="0" strike="noStrike" spc="-1" dirty="0">
                <a:latin typeface="Arial"/>
              </a:rPr>
              <a:t>tradurre le proprie idee in azione attraverso la capacità di pianificare e di gestire progetti per raggiungere l’obiettivo prefissato </a:t>
            </a:r>
          </a:p>
          <a:p>
            <a:r>
              <a:rPr lang="it-IT" sz="1800" b="0" strike="noStrike" spc="-1" dirty="0">
                <a:latin typeface="Arial"/>
              </a:rPr>
              <a:t>8) consapevolezza ed espressione culturale.</a:t>
            </a:r>
          </a:p>
          <a:p>
            <a:r>
              <a:rPr lang="it-IT" sz="1800" b="0" strike="noStrike" spc="-1" dirty="0">
                <a:latin typeface="Arial"/>
              </a:rPr>
              <a:t>capacità di apprezzare l’importanza creativa di idee, esperienze ed emozioni espresse tramite una varietà di mezzi quali la musica, la letteratura e le arti visive e dello spettacolo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68390">
        <p14:reveal/>
      </p:transition>
    </mc:Choice>
    <mc:Fallback xmlns="">
      <p:transition spd="slow" advClick="0" advTm="68390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487488" y="1772816"/>
            <a:ext cx="9289032" cy="417646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it-IT" sz="2400" b="1" strike="noStrike" spc="-1" dirty="0">
                <a:latin typeface="Arial"/>
              </a:rPr>
              <a:t>OBIETTIVI  TRASVERSALI</a:t>
            </a:r>
          </a:p>
          <a:p>
            <a:r>
              <a:rPr lang="it-IT" sz="2400" b="0" strike="noStrike" spc="-1" dirty="0">
                <a:latin typeface="Arial"/>
              </a:rPr>
              <a:t>Sensibilizzare gli alunni alle problematiche legate alla tutela dell’ambiente. </a:t>
            </a:r>
          </a:p>
          <a:p>
            <a:r>
              <a:rPr lang="it-IT" sz="2400" b="0" strike="noStrike" spc="-1" dirty="0">
                <a:latin typeface="Arial"/>
              </a:rPr>
              <a:t>Promuovere la consapevolezza delle responsabilità individuali e collettive nell’alterazione dell’ambiente dovuta all’evoluzione tecnologica. </a:t>
            </a:r>
          </a:p>
          <a:p>
            <a:r>
              <a:rPr lang="it-IT" sz="2400" b="0" strike="noStrike" spc="-1" dirty="0">
                <a:latin typeface="Arial"/>
              </a:rPr>
              <a:t>Conoscere e rispettare il territorio, valorizzandone i beni ambientali </a:t>
            </a:r>
          </a:p>
          <a:p>
            <a:r>
              <a:rPr lang="it-IT" sz="2400" b="0" strike="noStrike" spc="-1" dirty="0">
                <a:latin typeface="Arial"/>
              </a:rPr>
              <a:t>Educare al rispetto dell’ambiente scolastico, urbano e naturale. </a:t>
            </a:r>
          </a:p>
          <a:p>
            <a:r>
              <a:rPr lang="it-IT" sz="2400" b="0" strike="noStrike" spc="-1" dirty="0">
                <a:latin typeface="Arial"/>
              </a:rPr>
              <a:t>Educare alla raccolta differenziata dei rifiuti. </a:t>
            </a:r>
          </a:p>
          <a:p>
            <a:r>
              <a:rPr lang="it-IT" sz="2400" b="0" strike="noStrike" spc="-1" dirty="0">
                <a:latin typeface="Arial"/>
              </a:rPr>
              <a:t>Educare a valutare comportamenti etici finalizzati allo sviluppo sostenibile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22928">
        <p14:reveal/>
      </p:transition>
    </mc:Choice>
    <mc:Fallback xmlns="">
      <p:transition spd="slow" advClick="0" advTm="22928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19336" y="90000"/>
            <a:ext cx="11881320" cy="657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it-IT" sz="1800" b="1" strike="noStrike" spc="-1" dirty="0">
                <a:latin typeface="Arial"/>
              </a:rPr>
              <a:t>TRAGUARDI DI COMPETENZA DISCIPLINARI</a:t>
            </a:r>
          </a:p>
          <a:p>
            <a:r>
              <a:rPr lang="it-IT" sz="1800" b="0" strike="noStrike" spc="-1" dirty="0">
                <a:latin typeface="Arial"/>
              </a:rPr>
              <a:t>1-italiano</a:t>
            </a:r>
          </a:p>
          <a:p>
            <a:pPr algn="just"/>
            <a:r>
              <a:rPr lang="it-IT" sz="1800" b="0" strike="noStrike" spc="-1" dirty="0">
                <a:latin typeface="Arial"/>
              </a:rPr>
              <a:t>L’allievo partecipa a scambi comunicativi (conversazione, discussione di classe o di gruppo) con compagni e insegnanti rispettando il turno e formulando messaggi chiari e pertinenti, in un registro il più possibile adeguato alla situazione; </a:t>
            </a:r>
            <a:r>
              <a:rPr lang="it-IT" spc="-1" dirty="0">
                <a:latin typeface="Arial"/>
              </a:rPr>
              <a:t> </a:t>
            </a:r>
            <a:r>
              <a:rPr lang="it-IT" sz="1800" b="0" strike="noStrike" spc="-1" dirty="0">
                <a:latin typeface="Arial"/>
              </a:rPr>
              <a:t>Ascolta e comprende testi orali; </a:t>
            </a:r>
            <a:r>
              <a:rPr lang="it-IT" spc="-1" dirty="0">
                <a:latin typeface="Arial"/>
              </a:rPr>
              <a:t> </a:t>
            </a:r>
            <a:r>
              <a:rPr lang="it-IT" sz="1800" b="0" strike="noStrike" spc="-1" dirty="0">
                <a:latin typeface="Arial"/>
              </a:rPr>
              <a:t>Legge e comprende testi di vario tipo; </a:t>
            </a:r>
            <a:r>
              <a:rPr lang="it-IT" spc="-1" dirty="0">
                <a:latin typeface="Arial"/>
              </a:rPr>
              <a:t> </a:t>
            </a:r>
            <a:r>
              <a:rPr lang="it-IT" sz="1800" b="0" strike="noStrike" spc="-1" dirty="0">
                <a:latin typeface="Arial"/>
              </a:rPr>
              <a:t>Utilizza abilità funzionali allo studio: individua nei testi scritti informazioni utili per l’apprendimento di un argomento dato e le mette in relazione; le sintetizza, in funzione anche dell’esposizione orale; acquisisce un primo nucleo di terminologia specifica;</a:t>
            </a:r>
            <a:r>
              <a:rPr lang="it-IT" spc="-1" dirty="0">
                <a:latin typeface="Arial"/>
              </a:rPr>
              <a:t>  </a:t>
            </a:r>
            <a:r>
              <a:rPr lang="it-IT" sz="1800" b="0" strike="noStrike" spc="-1" dirty="0">
                <a:latin typeface="Arial"/>
              </a:rPr>
              <a:t>Scrive testi chiari e coerenti </a:t>
            </a:r>
          </a:p>
          <a:p>
            <a:endParaRPr lang="it-IT" sz="1800" b="0" strike="noStrike" spc="-1" dirty="0">
              <a:latin typeface="Arial"/>
            </a:endParaRPr>
          </a:p>
          <a:p>
            <a:r>
              <a:rPr lang="it-IT" sz="1800" b="0" strike="noStrike" spc="-1" dirty="0">
                <a:latin typeface="Arial"/>
              </a:rPr>
              <a:t>2-storia</a:t>
            </a:r>
          </a:p>
          <a:p>
            <a:pPr marL="457200" indent="-228600" algn="just"/>
            <a:r>
              <a:rPr lang="it-IT" sz="1800" b="0" strike="noStrike" spc="-1" dirty="0">
                <a:solidFill>
                  <a:srgbClr val="000000"/>
                </a:solidFill>
                <a:latin typeface="Arial"/>
              </a:rPr>
              <a:t>L’alunno riconosce elementi significativi del passato del suo ambiente di vita. </a:t>
            </a:r>
            <a:endParaRPr lang="it-IT" sz="18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457200" indent="-228600" algn="just"/>
            <a:r>
              <a:rPr lang="it-IT" b="0" strike="noStrike" spc="-1" dirty="0">
                <a:solidFill>
                  <a:srgbClr val="000000"/>
                </a:solidFill>
                <a:latin typeface="Arial"/>
              </a:rPr>
              <a:t>Riconosce e esplora in modo via via più approfondito le tracce storiche presenti nel territorio e comprende l’importanza del patrimonio artistico e culturale; </a:t>
            </a:r>
            <a:r>
              <a:rPr lang="it-IT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1800" b="0" strike="noStrike" spc="-1" dirty="0">
                <a:solidFill>
                  <a:srgbClr val="000000"/>
                </a:solidFill>
                <a:latin typeface="Arial"/>
              </a:rPr>
              <a:t>Organizza le informazioni e le conoscenze, tematizzando </a:t>
            </a:r>
          </a:p>
          <a:p>
            <a:pPr marL="457200" indent="-228600" algn="just"/>
            <a:r>
              <a:rPr lang="it-IT" sz="1800" b="0" strike="noStrike" spc="-1" dirty="0">
                <a:solidFill>
                  <a:srgbClr val="000000"/>
                </a:solidFill>
                <a:latin typeface="Arial"/>
              </a:rPr>
              <a:t>e usando le concettualizzazioni pertinenti.</a:t>
            </a:r>
            <a:endParaRPr lang="it-IT" sz="18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457200" algn="just"/>
            <a:endParaRPr lang="it-IT" sz="1800" b="0" strike="noStrike" spc="-1" dirty="0">
              <a:latin typeface="Arial"/>
            </a:endParaRPr>
          </a:p>
          <a:p>
            <a:r>
              <a:rPr lang="it-IT" sz="1800" b="0" strike="noStrike" spc="-1" dirty="0">
                <a:latin typeface="Arial"/>
              </a:rPr>
              <a:t>3-geografia</a:t>
            </a:r>
          </a:p>
          <a:p>
            <a:pPr marL="457200" indent="-108000" algn="just"/>
            <a:r>
              <a:rPr lang="it-IT" sz="1800" b="0" strike="noStrike" spc="-1" dirty="0">
                <a:solidFill>
                  <a:srgbClr val="000000"/>
                </a:solidFill>
                <a:latin typeface="Arial"/>
              </a:rPr>
              <a:t>L’alunno si orienta nello spazio circostante e sulle carte geografiche, utilizzando riferimenti topologici e punti cardinali. </a:t>
            </a:r>
            <a:endParaRPr lang="it-IT" sz="18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457200" indent="-228600" algn="just"/>
            <a:r>
              <a:rPr lang="it-IT" sz="1800" b="0" strike="noStrike" spc="-1" dirty="0">
                <a:solidFill>
                  <a:srgbClr val="000000"/>
                </a:solidFill>
                <a:latin typeface="Arial"/>
              </a:rPr>
              <a:t>Utilizza il linguaggio della geo-</a:t>
            </a:r>
            <a:r>
              <a:rPr lang="it-IT" sz="1800" b="0" strike="noStrike" spc="-1" dirty="0" err="1">
                <a:solidFill>
                  <a:srgbClr val="000000"/>
                </a:solidFill>
                <a:latin typeface="Arial"/>
              </a:rPr>
              <a:t>graficità</a:t>
            </a:r>
            <a:r>
              <a:rPr lang="it-IT" sz="1800" b="0" strike="noStrike" spc="-1" dirty="0">
                <a:solidFill>
                  <a:srgbClr val="000000"/>
                </a:solidFill>
                <a:latin typeface="Arial"/>
              </a:rPr>
              <a:t> per interpretare carte geografiche, realizzare semplici schizzi cartografici e carte tematiche, progettare percorsi e itinerari di viaggio.</a:t>
            </a:r>
            <a:endParaRPr lang="it-IT" sz="18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457200" indent="-228600" algn="just"/>
            <a:r>
              <a:rPr lang="it-IT" sz="1800" b="0" strike="noStrike" spc="-1" dirty="0">
                <a:solidFill>
                  <a:srgbClr val="000000"/>
                </a:solidFill>
                <a:latin typeface="Arial"/>
              </a:rPr>
              <a:t>Ricava informazioni geografiche da una pluralità di fonti; </a:t>
            </a:r>
            <a:r>
              <a:rPr lang="it-IT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1800" b="0" strike="noStrike" spc="-1" dirty="0">
                <a:solidFill>
                  <a:srgbClr val="000000"/>
                </a:solidFill>
                <a:latin typeface="Arial"/>
              </a:rPr>
              <a:t>Si rende conto che lo spazio geografico è un sistema territoriale, costituito da elementi fisici e antropici legati da rapporti di connessione e/o di interdipendenza.</a:t>
            </a:r>
            <a:endParaRPr lang="it-IT" sz="1800" b="0" strike="noStrike" spc="-1" dirty="0">
              <a:solidFill>
                <a:srgbClr val="000000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71471">
        <p14:reveal/>
      </p:transition>
    </mc:Choice>
    <mc:Fallback xmlns="">
      <p:transition spd="slow" advClick="0" advTm="71471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23392" y="762368"/>
            <a:ext cx="10800000" cy="4898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it-IT" sz="1800" b="0" strike="noStrike" spc="-1" dirty="0">
                <a:latin typeface="Arial"/>
              </a:rPr>
              <a:t>4-scienze</a:t>
            </a:r>
          </a:p>
          <a:p>
            <a:r>
              <a:rPr lang="it-IT" sz="1800" b="0" strike="noStrike" spc="-1" dirty="0">
                <a:latin typeface="Arial"/>
              </a:rPr>
              <a:t>L’alunno sviluppa atteggiamenti di curiosità e modi di guardare il mondo che lo stimolano a cercare spiegazioni di quello che vede succedere. </a:t>
            </a:r>
          </a:p>
          <a:p>
            <a:r>
              <a:rPr lang="it-IT" sz="1800" b="0" strike="noStrike" spc="-1" dirty="0">
                <a:latin typeface="Arial"/>
              </a:rPr>
              <a:t>Esplora i fenomeni con un approccio scientifico: con l’aiuto dell’insegnante, dei compagni, in modo autonomo, osserva e descrive lo svolgersi dei fatti, formula domande, anche sulla base di ipotesi personali, propone e realizza semplici esperimenti. </a:t>
            </a:r>
          </a:p>
          <a:p>
            <a:r>
              <a:rPr lang="it-IT" sz="1800" b="0" strike="noStrike" spc="-1" dirty="0">
                <a:latin typeface="Arial"/>
              </a:rPr>
              <a:t>Rispetta e apprezza il valore dell’ambiente sociale e naturale.</a:t>
            </a:r>
          </a:p>
          <a:p>
            <a:endParaRPr lang="it-IT" sz="1800" b="0" strike="noStrike" spc="-1" dirty="0">
              <a:latin typeface="Arial"/>
            </a:endParaRPr>
          </a:p>
          <a:p>
            <a:r>
              <a:rPr lang="it-IT" sz="1800" b="0" strike="noStrike" spc="-1" dirty="0">
                <a:latin typeface="Arial"/>
              </a:rPr>
              <a:t>5-tecnologia</a:t>
            </a:r>
          </a:p>
          <a:p>
            <a:r>
              <a:rPr lang="it-IT" sz="1800" b="0" strike="noStrike" spc="-1" dirty="0">
                <a:latin typeface="Arial"/>
              </a:rPr>
              <a:t>L’alunno riconosce e identifica nell’ambiente che lo circonda elementi e fenomeni di tipo artificiale.</a:t>
            </a:r>
          </a:p>
          <a:p>
            <a:r>
              <a:rPr lang="it-IT" sz="1800" b="0" strike="noStrike" spc="-1" dirty="0">
                <a:latin typeface="Arial"/>
              </a:rPr>
              <a:t>È a conoscenza di alcuni processi di trasformazione di risorse e del relativo impatto ambientale.</a:t>
            </a:r>
          </a:p>
          <a:p>
            <a:r>
              <a:rPr lang="it-IT" sz="1800" b="0" strike="noStrike" spc="-1" dirty="0">
                <a:latin typeface="Arial"/>
              </a:rPr>
              <a:t>Si orienta tra i diversi mezzi di comunicazione ed è in grado di farne un uso adeguato a seconda delle diverse situazioni. </a:t>
            </a:r>
          </a:p>
          <a:p>
            <a:endParaRPr lang="it-IT" sz="1800" b="0" strike="noStrike" spc="-1" dirty="0">
              <a:latin typeface="Arial"/>
            </a:endParaRPr>
          </a:p>
          <a:p>
            <a:r>
              <a:rPr lang="it-IT" sz="1800" b="0" strike="noStrike" spc="-1" dirty="0">
                <a:latin typeface="Arial"/>
              </a:rPr>
              <a:t>6-arte e immagine</a:t>
            </a:r>
          </a:p>
          <a:p>
            <a:r>
              <a:rPr lang="it-IT" sz="1800" b="0" strike="noStrike" spc="-1" dirty="0">
                <a:latin typeface="Arial"/>
              </a:rPr>
              <a:t>L’alunno utilizza le conoscenze e le abilità relative al linguaggio visivo per produrre varie tipologie di testi visivi (espressivi, narrativi, rappresentativi e comunicativi) e rielaborare in modo creativo le immagini con molteplici tecniche, materiali e strumenti (grafico-espressivi, pittorici e plastici, ma anche audiovisivi e </a:t>
            </a:r>
          </a:p>
          <a:p>
            <a:r>
              <a:rPr lang="it-IT" sz="1800" b="0" strike="noStrike" spc="-1" dirty="0">
                <a:latin typeface="Arial"/>
              </a:rPr>
              <a:t>multimediali).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71297">
        <p14:reveal/>
      </p:transition>
    </mc:Choice>
    <mc:Fallback xmlns="">
      <p:transition spd="slow" advClick="0" advTm="71297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Table 1"/>
          <p:cNvGraphicFramePr/>
          <p:nvPr>
            <p:extLst>
              <p:ext uri="{D42A27DB-BD31-4B8C-83A1-F6EECF244321}">
                <p14:modId xmlns:p14="http://schemas.microsoft.com/office/powerpoint/2010/main" val="3782161531"/>
              </p:ext>
            </p:extLst>
          </p:nvPr>
        </p:nvGraphicFramePr>
        <p:xfrm>
          <a:off x="983432" y="1412775"/>
          <a:ext cx="10320568" cy="5013825"/>
        </p:xfrm>
        <a:graphic>
          <a:graphicData uri="http://schemas.openxmlformats.org/drawingml/2006/table">
            <a:tbl>
              <a:tblPr/>
              <a:tblGrid>
                <a:gridCol w="249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5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5836">
                <a:tc>
                  <a:txBody>
                    <a:bodyPr/>
                    <a:lstStyle/>
                    <a:p>
                      <a:r>
                        <a:rPr lang="it-IT" sz="2000" b="0" strike="noStrike" spc="-1" dirty="0">
                          <a:latin typeface="Arial"/>
                        </a:rPr>
                        <a:t>1 fase</a:t>
                      </a:r>
                      <a:endParaRPr lang="it-IT" sz="20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0" strike="noStrike" spc="-1" dirty="0">
                          <a:latin typeface="Arial"/>
                        </a:rPr>
                        <a:t>analisi del problema dell’inquinamento:</a:t>
                      </a:r>
                      <a:endParaRPr lang="it-IT" sz="2000" b="0" strike="noStrike" spc="-1" dirty="0">
                        <a:latin typeface="Arial"/>
                        <a:ea typeface="Arial"/>
                      </a:endParaRPr>
                    </a:p>
                    <a:p>
                      <a:r>
                        <a:rPr lang="it-IT" sz="2000" b="0" strike="noStrike" spc="-1" dirty="0">
                          <a:latin typeface="Arial"/>
                        </a:rPr>
                        <a:t>brainstorming</a:t>
                      </a:r>
                      <a:endParaRPr lang="it-IT" sz="2000" b="0" strike="noStrike" spc="-1" dirty="0">
                        <a:latin typeface="Arial"/>
                        <a:ea typeface="Arial"/>
                      </a:endParaRPr>
                    </a:p>
                    <a:p>
                      <a:r>
                        <a:rPr lang="it-IT" sz="2000" b="0" strike="noStrike" spc="-1" dirty="0">
                          <a:latin typeface="Arial"/>
                        </a:rPr>
                        <a:t>circle time</a:t>
                      </a:r>
                      <a:endParaRPr lang="it-IT" sz="2000" b="0" strike="noStrike" spc="-1" dirty="0">
                        <a:latin typeface="Arial"/>
                        <a:ea typeface="Arial"/>
                      </a:endParaRPr>
                    </a:p>
                    <a:p>
                      <a:r>
                        <a:rPr lang="it-IT" sz="2000" b="0" strike="noStrike" spc="-1" dirty="0">
                          <a:latin typeface="Arial"/>
                        </a:rPr>
                        <a:t>visione di immagini e video</a:t>
                      </a:r>
                      <a:endParaRPr lang="it-IT" sz="20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4169">
                <a:tc>
                  <a:txBody>
                    <a:bodyPr/>
                    <a:lstStyle/>
                    <a:p>
                      <a:r>
                        <a:rPr lang="it-IT" sz="2000" b="0" strike="noStrike" spc="-1">
                          <a:latin typeface="Arial"/>
                        </a:rPr>
                        <a:t>2 fase</a:t>
                      </a:r>
                      <a:endParaRPr lang="it-IT" sz="20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0" strike="noStrike" spc="-1">
                          <a:latin typeface="Arial"/>
                        </a:rPr>
                        <a:t>Proposte risolutive:</a:t>
                      </a:r>
                      <a:endParaRPr lang="it-IT" sz="2000" b="0" strike="noStrike" spc="-1">
                        <a:latin typeface="Arial"/>
                        <a:ea typeface="Arial"/>
                      </a:endParaRPr>
                    </a:p>
                    <a:p>
                      <a:r>
                        <a:rPr lang="it-IT" sz="2000" b="0" strike="noStrike" spc="-1">
                          <a:latin typeface="Arial"/>
                        </a:rPr>
                        <a:t>ogni bambino presenta una propria ipotesi di risoluzione del problema;</a:t>
                      </a:r>
                      <a:endParaRPr lang="it-IT" sz="2000" b="0" strike="noStrike" spc="-1">
                        <a:latin typeface="Arial"/>
                        <a:ea typeface="Arial"/>
                      </a:endParaRPr>
                    </a:p>
                    <a:p>
                      <a:r>
                        <a:rPr lang="it-IT" sz="2000" b="0" strike="noStrike" spc="-1">
                          <a:latin typeface="Arial"/>
                        </a:rPr>
                        <a:t>si discute sulla fattibilità di ogni proposta</a:t>
                      </a:r>
                      <a:endParaRPr lang="it-IT" sz="2000" b="0" strike="noStrike" spc="-1">
                        <a:latin typeface="Arial"/>
                        <a:ea typeface="Arial"/>
                      </a:endParaRPr>
                    </a:p>
                    <a:p>
                      <a:r>
                        <a:rPr lang="it-IT" sz="2000" b="0" strike="noStrike" spc="-1">
                          <a:latin typeface="Arial"/>
                        </a:rPr>
                        <a:t>si individua il RICICLO come proposta fattibile</a:t>
                      </a:r>
                      <a:endParaRPr lang="it-IT" sz="20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984">
                <a:tc>
                  <a:txBody>
                    <a:bodyPr/>
                    <a:lstStyle/>
                    <a:p>
                      <a:r>
                        <a:rPr lang="it-IT" sz="2000" b="0" strike="noStrike" spc="-1">
                          <a:latin typeface="Arial"/>
                        </a:rPr>
                        <a:t>3 fase</a:t>
                      </a:r>
                      <a:endParaRPr lang="it-IT" sz="20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0" strike="noStrike" spc="-1">
                          <a:latin typeface="Arial"/>
                        </a:rPr>
                        <a:t>Analisi delle modalità per fare il riciclo</a:t>
                      </a:r>
                      <a:endParaRPr lang="it-IT" sz="20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5836">
                <a:tc>
                  <a:txBody>
                    <a:bodyPr/>
                    <a:lstStyle/>
                    <a:p>
                      <a:r>
                        <a:rPr lang="it-IT" sz="2000" b="0" strike="noStrike" spc="-1">
                          <a:latin typeface="Arial"/>
                        </a:rPr>
                        <a:t>4 fase</a:t>
                      </a:r>
                      <a:endParaRPr lang="it-IT" sz="2000" b="0" strike="noStrike" spc="-1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0" strike="noStrike" spc="-1" dirty="0">
                          <a:latin typeface="Arial"/>
                        </a:rPr>
                        <a:t>Compito di realtà:</a:t>
                      </a:r>
                      <a:endParaRPr lang="it-IT" sz="2000" b="0" strike="noStrike" spc="-1" dirty="0">
                        <a:latin typeface="Arial"/>
                        <a:ea typeface="Arial"/>
                      </a:endParaRPr>
                    </a:p>
                    <a:p>
                      <a:r>
                        <a:rPr lang="it-IT" sz="2000" b="0" strike="noStrike" spc="-1" dirty="0">
                          <a:latin typeface="Arial"/>
                        </a:rPr>
                        <a:t>progettare e realizzare un burattino, un plastico del quartiere della propria scuola e un giocattolo utilizzando esclusivamente materiali da riciclo.</a:t>
                      </a:r>
                      <a:endParaRPr lang="it-IT" sz="2000" b="0" strike="noStrike" spc="-1" dirty="0">
                        <a:latin typeface="Arial"/>
                        <a:ea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0" name="TextShape 2"/>
          <p:cNvSpPr txBox="1"/>
          <p:nvPr/>
        </p:nvSpPr>
        <p:spPr>
          <a:xfrm>
            <a:off x="4151784" y="548680"/>
            <a:ext cx="4176000" cy="720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it-IT" sz="2800" b="1" strike="noStrike" spc="-1" dirty="0">
                <a:latin typeface="Arial"/>
                <a:ea typeface="Arial"/>
              </a:rPr>
              <a:t>PERCORSO</a:t>
            </a:r>
            <a:endParaRPr lang="it-IT" sz="2800" b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15835">
        <p14:reveal/>
      </p:transition>
    </mc:Choice>
    <mc:Fallback xmlns="">
      <p:transition spd="slow" advClick="0" advTm="15835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440040" y="1440000"/>
            <a:ext cx="9336480" cy="1608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it-IT" sz="3200" b="1" strike="noStrike" spc="-1" dirty="0">
                <a:latin typeface="Arial"/>
              </a:rPr>
              <a:t>METODOLOGIA:</a:t>
            </a:r>
          </a:p>
          <a:p>
            <a:endParaRPr lang="it-IT" sz="3200" b="0" strike="noStrike" spc="-1" dirty="0">
              <a:latin typeface="Arial"/>
            </a:endParaRPr>
          </a:p>
          <a:p>
            <a:r>
              <a:rPr lang="it-IT" sz="3200" b="0" strike="noStrike" spc="-1" dirty="0">
                <a:latin typeface="Arial"/>
              </a:rPr>
              <a:t>Lezione frontale per la sistemazione dei concetti; </a:t>
            </a:r>
          </a:p>
          <a:p>
            <a:r>
              <a:rPr lang="it-IT" sz="3200" b="0" strike="noStrike" spc="-1" dirty="0">
                <a:latin typeface="Arial"/>
              </a:rPr>
              <a:t>Lezione interattiva volta alla scoperta di concetti; </a:t>
            </a:r>
          </a:p>
          <a:p>
            <a:r>
              <a:rPr lang="it-IT" sz="3200" b="0" strike="noStrike" spc="-1" dirty="0">
                <a:latin typeface="Arial"/>
              </a:rPr>
              <a:t>Esperienze operative a piccoli gruppi; </a:t>
            </a:r>
          </a:p>
          <a:p>
            <a:r>
              <a:rPr lang="it-IT" sz="3200" b="0" strike="noStrike" spc="-1" dirty="0">
                <a:latin typeface="Arial"/>
              </a:rPr>
              <a:t>Laboratori tecnologici; </a:t>
            </a:r>
          </a:p>
          <a:p>
            <a:r>
              <a:rPr lang="it-IT" sz="3200" b="0" strike="noStrike" spc="-1" dirty="0">
                <a:latin typeface="Arial"/>
              </a:rPr>
              <a:t>Gruppi di lavoro a diversa valenza formativa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8314">
        <p14:reveal/>
      </p:transition>
    </mc:Choice>
    <mc:Fallback xmlns="">
      <p:transition spd="slow" advClick="0" advTm="8314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1454</Words>
  <Application>Microsoft Office PowerPoint</Application>
  <PresentationFormat>Widescreen</PresentationFormat>
  <Paragraphs>155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ACER</dc:creator>
  <dc:description/>
  <cp:lastModifiedBy>Doriana Medici</cp:lastModifiedBy>
  <cp:revision>98</cp:revision>
  <dcterms:created xsi:type="dcterms:W3CDTF">2018-06-26T09:10:11Z</dcterms:created>
  <dcterms:modified xsi:type="dcterms:W3CDTF">2018-07-03T07:37:38Z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56</vt:i4>
  </property>
</Properties>
</file>