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9144000" cy="5143500" type="screen16x9"/>
  <p:notesSz cx="6858000" cy="9144000"/>
  <p:embeddedFontLst>
    <p:embeddedFont>
      <p:font typeface="Comfortaa" panose="020B0604020202020204" charset="0"/>
      <p:regular r:id="rId51"/>
      <p:bold r:id="rId52"/>
    </p:embeddedFont>
    <p:embeddedFont>
      <p:font typeface="Comic Sans MS" panose="030F0702030302020204" pitchFamily="66" charset="0"/>
      <p:regular r:id="rId53"/>
      <p:bold r:id="rId54"/>
      <p:italic r:id="rId55"/>
      <p:boldItalic r:id="rId56"/>
    </p:embeddedFont>
    <p:embeddedFont>
      <p:font typeface="Lora" panose="020B0604020202020204" charset="0"/>
      <p:regular r:id="rId57"/>
      <p:bold r:id="rId58"/>
      <p:italic r:id="rId59"/>
      <p:boldItalic r:id="rId60"/>
    </p:embeddedFont>
    <p:embeddedFont>
      <p:font typeface="Montserrat" panose="020B0604020202020204" charset="0"/>
      <p:regular r:id="rId61"/>
      <p:bold r:id="rId62"/>
      <p:italic r:id="rId63"/>
      <p:boldItalic r:id="rId64"/>
    </p:embeddedFont>
    <p:embeddedFont>
      <p:font typeface="Nunito" panose="020B0604020202020204" charset="0"/>
      <p:regular r:id="rId65"/>
      <p:bold r:id="rId66"/>
      <p:italic r:id="rId67"/>
      <p:boldItalic r:id="rId68"/>
    </p:embeddedFont>
    <p:embeddedFont>
      <p:font typeface="Oswald" panose="020B0604020202020204" charset="0"/>
      <p:regular r:id="rId69"/>
      <p:bold r:id="rId70"/>
    </p:embeddedFont>
    <p:embeddedFont>
      <p:font typeface="Playfair Display" panose="020B0604020202020204" charset="0"/>
      <p:regular r:id="rId71"/>
      <p:bold r:id="rId72"/>
      <p:italic r:id="rId73"/>
      <p:boldItalic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474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6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7" d="100"/>
          <a:sy n="127" d="100"/>
        </p:scale>
        <p:origin x="108" y="180"/>
      </p:cViewPr>
      <p:guideLst>
        <p:guide orient="horz" pos="1474"/>
        <p:guide pos="2880"/>
        <p:guide orient="horz" pos="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68" Type="http://schemas.openxmlformats.org/officeDocument/2006/relationships/font" Target="fonts/font18.fntdata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74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61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3" Type="http://schemas.openxmlformats.org/officeDocument/2006/relationships/font" Target="fonts/font23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font" Target="fonts/font19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72" Type="http://schemas.openxmlformats.org/officeDocument/2006/relationships/font" Target="fonts/font2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font" Target="fonts/font20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59030fcba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59030fcba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59030fcba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59030fcba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59030fcbaf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59030fcbaf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59030fcbaf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59030fcbaf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59030fcbaf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59030fcbaf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59030fcbaf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59030fcbaf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5a198684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5a198684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5a1986848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5a1986848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5a19efe6c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5a19efe6c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57b0b4ff8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57b0b4ff8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566d36310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566d363100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a4fbd68f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a4fbd68fe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5a4fbd68f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5a4fbd68f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587593e14a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587593e14a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5a4fbd68fe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5a4fbd68fe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5a4fbd68f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5a4fbd68f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5a4fbd68fe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5a4fbd68fe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586f64219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586f642194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5a4fbd68fe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5a4fbd68fe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5a4fbd68fe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5a4fbd68fe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5a4fbd68fe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5a4fbd68fe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57b0b4ff8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57b0b4ff8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586f642194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586f642194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5a4fbd68fe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5a4fbd68fe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5a4fbd68fe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5a4fbd68fe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5a4fbd68fe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5a4fbd68fe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587593e14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587593e14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587593e14a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587593e14a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5a4fbd68fe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5a4fbd68fe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587593e14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587593e14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5a4fbd68fe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5a4fbd68fe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5a4fbd68fe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5a4fbd68fe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586f64219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586f64219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5a4fbd68fe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5a4fbd68fe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5a4fbd68fe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5a4fbd68fe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5a4fbd68fe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5a4fbd68fe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58ac005f3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58ac005f3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58ac005f3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58ac005f39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58ac005f39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58ac005f39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58ac005f39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58ac005f39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599673b4c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599673b4cb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599673b4cb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599673b4cb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566d36310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566d36310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566d36310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566d363100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566d36310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566d363100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568de2bb6c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568de2bb6c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568de2bb6c_0_9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568de2bb6c_0_9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5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op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5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9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7" Type="http://schemas.openxmlformats.org/officeDocument/2006/relationships/image" Target="../media/image8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g"/><Relationship Id="rId3" Type="http://schemas.openxmlformats.org/officeDocument/2006/relationships/image" Target="../media/image97.jpg"/><Relationship Id="rId7" Type="http://schemas.openxmlformats.org/officeDocument/2006/relationships/image" Target="../media/image10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0.jpg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4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ctrTitle"/>
          </p:nvPr>
        </p:nvSpPr>
        <p:spPr>
          <a:xfrm>
            <a:off x="311700" y="1151300"/>
            <a:ext cx="8520600" cy="87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/>
              <a:t>CIRCOLO DIDATTICO “G.GALILEI”</a:t>
            </a: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00FF"/>
                </a:solidFill>
              </a:rPr>
              <a:t>SCUOLA DELL’INFANZIA “ARCOBALENO” DI GIGNANO</a:t>
            </a:r>
            <a:endParaRPr sz="2400">
              <a:solidFill>
                <a:srgbClr val="0000FF"/>
              </a:solidFill>
            </a:endParaRP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 rot="444">
            <a:off x="662175" y="2559700"/>
            <a:ext cx="6965700" cy="161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 b="1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“CON LE MANI PER</a:t>
            </a:r>
            <a:r>
              <a:rPr lang="it" sz="3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…</a:t>
            </a:r>
            <a:r>
              <a:rPr lang="it" sz="3600" b="1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r>
              <a:rPr lang="it" sz="3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”</a:t>
            </a:r>
            <a:endParaRPr sz="3600" b="1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5734550" y="4371100"/>
            <a:ext cx="2276100" cy="6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ANNO SCOLASTICO 2018/’19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A8DC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152400" y="4261950"/>
            <a:ext cx="45600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FF"/>
                </a:solidFill>
                <a:highlight>
                  <a:srgbClr val="F3F3F3"/>
                </a:highlight>
              </a:rPr>
              <a:t> “FORZA CHE CE LA FAI TOMMASO!!!!”</a:t>
            </a:r>
            <a:endParaRPr b="1">
              <a:solidFill>
                <a:srgbClr val="0000FF"/>
              </a:solidFill>
              <a:highlight>
                <a:srgbClr val="F3F3F3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b="1" i="1">
                <a:solidFill>
                  <a:srgbClr val="0000FF"/>
                </a:solidFill>
                <a:highlight>
                  <a:srgbClr val="F3F3F3"/>
                </a:highlight>
                <a:latin typeface="Comfortaa"/>
                <a:ea typeface="Comfortaa"/>
                <a:cs typeface="Comfortaa"/>
                <a:sym typeface="Comfortaa"/>
              </a:rPr>
              <a:t>CATERINA E LORENZO FANNO IL TIFO COSI’  </a:t>
            </a:r>
            <a:endParaRPr sz="1400" b="1" i="1">
              <a:solidFill>
                <a:srgbClr val="0000FF"/>
              </a:solidFill>
              <a:highlight>
                <a:srgbClr val="F3F3F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234365" cy="3925774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5" name="Google Shape;12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9165" y="152400"/>
            <a:ext cx="3452436" cy="2589327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6" name="Google Shape;126;p22"/>
          <p:cNvSpPr txBox="1"/>
          <p:nvPr/>
        </p:nvSpPr>
        <p:spPr>
          <a:xfrm>
            <a:off x="6027900" y="3039700"/>
            <a:ext cx="2963700" cy="96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0000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“CE L’HO FATTA!!!”</a:t>
            </a:r>
            <a:endParaRPr sz="1800" b="1">
              <a:solidFill>
                <a:srgbClr val="0000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0000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EVVIVA!!!”</a:t>
            </a:r>
            <a:endParaRPr sz="1800" b="1">
              <a:solidFill>
                <a:srgbClr val="0000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i="1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ESCLAMA TOMMASO</a:t>
            </a:r>
            <a:endParaRPr i="1">
              <a:solidFill>
                <a:srgbClr val="0000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body" idx="1"/>
          </p:nvPr>
        </p:nvSpPr>
        <p:spPr>
          <a:xfrm rot="-308617">
            <a:off x="356655" y="3880449"/>
            <a:ext cx="3399791" cy="1075646"/>
          </a:xfrm>
          <a:prstGeom prst="rect">
            <a:avLst/>
          </a:prstGeom>
          <a:solidFill>
            <a:srgbClr val="F3F3F3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FF"/>
                </a:solidFill>
                <a:highlight>
                  <a:srgbClr val="F3F3F3"/>
                </a:highlight>
              </a:rPr>
              <a:t>ORA METTIAMO LA COLLA VINAVIL…..TANTA PERO’...</a:t>
            </a:r>
            <a:endParaRPr b="1">
              <a:solidFill>
                <a:srgbClr val="0000FF"/>
              </a:solidFill>
              <a:highlight>
                <a:srgbClr val="F3F3F3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b="1" i="1">
                <a:solidFill>
                  <a:srgbClr val="0000FF"/>
                </a:solidFill>
                <a:highlight>
                  <a:srgbClr val="F3F3F3"/>
                </a:highlight>
                <a:latin typeface="Comfortaa"/>
                <a:ea typeface="Comfortaa"/>
                <a:cs typeface="Comfortaa"/>
                <a:sym typeface="Comfortaa"/>
              </a:rPr>
              <a:t>DICE LEONARDO A SVEVA</a:t>
            </a:r>
            <a:endParaRPr sz="1400" b="1" i="1">
              <a:solidFill>
                <a:srgbClr val="0000FF"/>
              </a:solidFill>
              <a:highlight>
                <a:srgbClr val="F3F3F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2" name="Google Shape;1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200" y="234225"/>
            <a:ext cx="4629202" cy="3369999"/>
          </a:xfrm>
          <a:prstGeom prst="rect">
            <a:avLst/>
          </a:prstGeom>
          <a:noFill/>
          <a:ln w="38100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3" name="Google Shape;13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2903" y="506725"/>
            <a:ext cx="3452436" cy="2589327"/>
          </a:xfrm>
          <a:prstGeom prst="rect">
            <a:avLst/>
          </a:prstGeom>
          <a:noFill/>
          <a:ln w="38100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4" name="Google Shape;134;p23"/>
          <p:cNvSpPr txBox="1"/>
          <p:nvPr/>
        </p:nvSpPr>
        <p:spPr>
          <a:xfrm rot="523701" flipH="1">
            <a:off x="5388437" y="3619054"/>
            <a:ext cx="2933776" cy="12034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Playfair Display"/>
                <a:ea typeface="Playfair Display"/>
                <a:cs typeface="Playfair Display"/>
                <a:sym typeface="Playfair Display"/>
              </a:rPr>
              <a:t>..</a:t>
            </a:r>
            <a:r>
              <a:rPr lang="it" sz="1800" b="1">
                <a:solidFill>
                  <a:srgbClr val="0000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.E L’OLIO JOHNSON…        ………..MA POCO</a:t>
            </a:r>
            <a:endParaRPr sz="1800" b="1">
              <a:solidFill>
                <a:srgbClr val="0000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i="1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RIBADISCE MICHELA AD ALESSANDRO</a:t>
            </a:r>
            <a:endParaRPr i="1">
              <a:solidFill>
                <a:srgbClr val="0000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9EEB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500" y="210800"/>
            <a:ext cx="4834335" cy="3625751"/>
          </a:xfrm>
          <a:prstGeom prst="rect">
            <a:avLst/>
          </a:prstGeom>
          <a:noFill/>
          <a:ln w="762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0" name="Google Shape;14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2115" y="2410500"/>
            <a:ext cx="3452436" cy="2589327"/>
          </a:xfrm>
          <a:prstGeom prst="rect">
            <a:avLst/>
          </a:prstGeom>
          <a:noFill/>
          <a:ln w="762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1" name="Google Shape;141;p24"/>
          <p:cNvSpPr txBox="1"/>
          <p:nvPr/>
        </p:nvSpPr>
        <p:spPr>
          <a:xfrm>
            <a:off x="558875" y="4034450"/>
            <a:ext cx="4013100" cy="965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0000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“ORA  MISURA LA QUANTITA’ DELLA FECOLA DI PATATA”</a:t>
            </a:r>
            <a:endParaRPr sz="1800" b="1">
              <a:solidFill>
                <a:srgbClr val="0000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i="1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RACCOMANDA MARCO A LUDOVICA</a:t>
            </a:r>
            <a:endParaRPr i="1">
              <a:solidFill>
                <a:srgbClr val="0000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2" name="Google Shape;142;p24"/>
          <p:cNvSpPr txBox="1"/>
          <p:nvPr/>
        </p:nvSpPr>
        <p:spPr>
          <a:xfrm>
            <a:off x="5382400" y="777450"/>
            <a:ext cx="3452400" cy="1066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4A86E8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“E’ GIUNTO IL MOMENTO DI…    IMPASTARE!!”</a:t>
            </a:r>
            <a:endParaRPr sz="1800" b="1">
              <a:solidFill>
                <a:srgbClr val="4A86E8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i="1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ESCLAMANO TUTTI</a:t>
            </a:r>
            <a:endParaRPr b="1" i="1">
              <a:solidFill>
                <a:srgbClr val="4A86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900" y="274225"/>
            <a:ext cx="4769275" cy="3501450"/>
          </a:xfrm>
          <a:prstGeom prst="rect">
            <a:avLst/>
          </a:prstGeom>
          <a:noFill/>
          <a:ln w="76200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8" name="Google Shape;14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9175" y="509225"/>
            <a:ext cx="3319798" cy="2589324"/>
          </a:xfrm>
          <a:prstGeom prst="rect">
            <a:avLst/>
          </a:prstGeom>
          <a:noFill/>
          <a:ln w="76200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9" name="Google Shape;149;p25"/>
          <p:cNvSpPr txBox="1"/>
          <p:nvPr/>
        </p:nvSpPr>
        <p:spPr>
          <a:xfrm>
            <a:off x="5832100" y="3204150"/>
            <a:ext cx="2599800" cy="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50" name="Google Shape;150;p25"/>
          <p:cNvSpPr txBox="1"/>
          <p:nvPr/>
        </p:nvSpPr>
        <p:spPr>
          <a:xfrm>
            <a:off x="5728488" y="3653850"/>
            <a:ext cx="3073800" cy="1418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0000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“SI DEVE IMPASTARE TANTE VOLTE ..ALTRIMENTI SI SGRETOLA”</a:t>
            </a:r>
            <a:endParaRPr sz="1800" b="1">
              <a:solidFill>
                <a:srgbClr val="0000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i="1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OSSERVA CATERINA</a:t>
            </a:r>
            <a:endParaRPr i="1">
              <a:solidFill>
                <a:srgbClr val="0000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1" name="Google Shape;151;p25"/>
          <p:cNvSpPr txBox="1"/>
          <p:nvPr/>
        </p:nvSpPr>
        <p:spPr>
          <a:xfrm>
            <a:off x="530875" y="4116550"/>
            <a:ext cx="3603000" cy="644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0000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“CHE PROFUMO DI MENTA”</a:t>
            </a:r>
            <a:endParaRPr sz="1800" b="1">
              <a:solidFill>
                <a:srgbClr val="0000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i="1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OSSERVA LORENZO</a:t>
            </a:r>
            <a:endParaRPr i="1">
              <a:solidFill>
                <a:srgbClr val="0000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600" y="434675"/>
            <a:ext cx="2528701" cy="2308700"/>
          </a:xfrm>
          <a:prstGeom prst="rect">
            <a:avLst/>
          </a:prstGeom>
          <a:noFill/>
          <a:ln w="38100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7" name="Google Shape;15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3213" y="831125"/>
            <a:ext cx="2901048" cy="2587427"/>
          </a:xfrm>
          <a:prstGeom prst="rect">
            <a:avLst/>
          </a:prstGeom>
          <a:noFill/>
          <a:ln w="38100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8" name="Google Shape;15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0173" y="152400"/>
            <a:ext cx="3021425" cy="2266068"/>
          </a:xfrm>
          <a:prstGeom prst="rect">
            <a:avLst/>
          </a:prstGeom>
          <a:noFill/>
          <a:ln w="38100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9" name="Google Shape;159;p26"/>
          <p:cNvSpPr txBox="1"/>
          <p:nvPr/>
        </p:nvSpPr>
        <p:spPr>
          <a:xfrm>
            <a:off x="1658275" y="3766250"/>
            <a:ext cx="5115300" cy="1124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0000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“ECCO ANCH’IO CI RIESCO”</a:t>
            </a:r>
            <a:endParaRPr sz="1800" b="1">
              <a:solidFill>
                <a:srgbClr val="0000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i="1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LE MANI DI RICCARDO ALL’OPERA NEL PRIMA, NEL DURANTE E NEL DOPO LA TRASFORMAZIONE</a:t>
            </a:r>
            <a:endParaRPr i="1">
              <a:solidFill>
                <a:srgbClr val="0000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35225"/>
            <a:ext cx="4144302" cy="3165677"/>
          </a:xfrm>
          <a:prstGeom prst="rect">
            <a:avLst/>
          </a:prstGeom>
          <a:noFill/>
          <a:ln w="76200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5" name="Google Shape;16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164050"/>
            <a:ext cx="3452426" cy="2360026"/>
          </a:xfrm>
          <a:prstGeom prst="rect">
            <a:avLst/>
          </a:prstGeom>
          <a:noFill/>
          <a:ln w="76200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6" name="Google Shape;16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40375" y="235225"/>
            <a:ext cx="1724948" cy="1458374"/>
          </a:xfrm>
          <a:prstGeom prst="rect">
            <a:avLst/>
          </a:prstGeom>
          <a:noFill/>
          <a:ln w="38100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7" name="Google Shape;167;p27"/>
          <p:cNvSpPr txBox="1"/>
          <p:nvPr/>
        </p:nvSpPr>
        <p:spPr>
          <a:xfrm>
            <a:off x="4201925" y="3611700"/>
            <a:ext cx="4749900" cy="114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0000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“...ECCO LE NOSTRE PALLINE, E’ STATO BELLO !!!”</a:t>
            </a:r>
            <a:endParaRPr sz="1800" b="1" i="1">
              <a:solidFill>
                <a:srgbClr val="0000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>
              <a:solidFill>
                <a:srgbClr val="0000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i="1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COMMENTO DI MARCO </a:t>
            </a:r>
            <a:endParaRPr i="1">
              <a:solidFill>
                <a:srgbClr val="0000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8"/>
          <p:cNvSpPr txBox="1">
            <a:spLocks noGrp="1"/>
          </p:cNvSpPr>
          <p:nvPr>
            <p:ph type="ctrTitle"/>
          </p:nvPr>
        </p:nvSpPr>
        <p:spPr>
          <a:xfrm>
            <a:off x="344250" y="1080000"/>
            <a:ext cx="8455500" cy="184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TERZA ESPERIENZA</a:t>
            </a:r>
            <a:endParaRPr/>
          </a:p>
        </p:txBody>
      </p:sp>
      <p:sp>
        <p:nvSpPr>
          <p:cNvPr id="173" name="Google Shape;173;p28"/>
          <p:cNvSpPr txBox="1">
            <a:spLocks noGrp="1"/>
          </p:cNvSpPr>
          <p:nvPr>
            <p:ph type="subTitle" idx="1"/>
          </p:nvPr>
        </p:nvSpPr>
        <p:spPr>
          <a:xfrm>
            <a:off x="2578475" y="3666250"/>
            <a:ext cx="26760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/>
              <a:t>COLLA 3D</a:t>
            </a:r>
            <a:endParaRPr sz="36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9"/>
          <p:cNvSpPr txBox="1">
            <a:spLocks noGrp="1"/>
          </p:cNvSpPr>
          <p:nvPr>
            <p:ph type="title"/>
          </p:nvPr>
        </p:nvSpPr>
        <p:spPr>
          <a:xfrm>
            <a:off x="561450" y="547100"/>
            <a:ext cx="2880300" cy="532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highlight>
                  <a:srgbClr val="FFFFFF"/>
                </a:highlight>
              </a:rPr>
              <a:t>PREPARAZIONE</a:t>
            </a:r>
            <a:endParaRPr b="1">
              <a:highlight>
                <a:srgbClr val="FFFFFF"/>
              </a:highlight>
            </a:endParaRPr>
          </a:p>
        </p:txBody>
      </p:sp>
      <p:pic>
        <p:nvPicPr>
          <p:cNvPr id="179" name="Google Shape;17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925" y="1396675"/>
            <a:ext cx="3197573" cy="2398176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0" name="Google Shape;180;p29"/>
          <p:cNvPicPr preferRelativeResize="0"/>
          <p:nvPr/>
        </p:nvPicPr>
        <p:blipFill rotWithShape="1">
          <a:blip r:embed="rId4">
            <a:alphaModFix/>
          </a:blip>
          <a:srcRect l="32550" t="-3174" b="18306"/>
          <a:stretch/>
        </p:blipFill>
        <p:spPr>
          <a:xfrm>
            <a:off x="3680525" y="341359"/>
            <a:ext cx="2308849" cy="2111593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1" name="Google Shape;18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0399" y="152400"/>
            <a:ext cx="2681201" cy="2010900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2" name="Google Shape;182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43898" y="2623424"/>
            <a:ext cx="5152067" cy="2367234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 txBox="1">
            <a:spLocks noGrp="1"/>
          </p:cNvSpPr>
          <p:nvPr>
            <p:ph type="title"/>
          </p:nvPr>
        </p:nvSpPr>
        <p:spPr>
          <a:xfrm>
            <a:off x="433800" y="422125"/>
            <a:ext cx="1405800" cy="5727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highlight>
                  <a:srgbClr val="FFFFFF"/>
                </a:highlight>
              </a:rPr>
              <a:t>AZIONE</a:t>
            </a:r>
            <a:endParaRPr b="1">
              <a:highlight>
                <a:srgbClr val="FFFFFF"/>
              </a:highlight>
            </a:endParaRPr>
          </a:p>
        </p:txBody>
      </p:sp>
      <p:pic>
        <p:nvPicPr>
          <p:cNvPr id="188" name="Google Shape;18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688" y="1154225"/>
            <a:ext cx="3534787" cy="2651101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9" name="Google Shape;18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9787" y="1154225"/>
            <a:ext cx="2426025" cy="1819526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0" name="Google Shape;19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1075" y="3419650"/>
            <a:ext cx="2179635" cy="1634726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1" name="Google Shape;191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09010" y="2985775"/>
            <a:ext cx="2179635" cy="1634726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2" name="Google Shape;192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40125" y="248075"/>
            <a:ext cx="2615301" cy="1961476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1"/>
          <p:cNvSpPr txBox="1">
            <a:spLocks noGrp="1"/>
          </p:cNvSpPr>
          <p:nvPr>
            <p:ph type="body" idx="1"/>
          </p:nvPr>
        </p:nvSpPr>
        <p:spPr>
          <a:xfrm>
            <a:off x="123000" y="2671900"/>
            <a:ext cx="3138300" cy="887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 b="1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OPERA COMPIUTA</a:t>
            </a:r>
            <a:endParaRPr sz="3000" b="1"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988" y="216300"/>
            <a:ext cx="2981427" cy="2236051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9" name="Google Shape;19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5725" y="203650"/>
            <a:ext cx="2831724" cy="2261338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0" name="Google Shape;20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8225" y="216300"/>
            <a:ext cx="2465300" cy="1848975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1" name="Google Shape;201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40140" y="2671900"/>
            <a:ext cx="3175762" cy="2381825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2" name="Google Shape;202;p31"/>
          <p:cNvSpPr txBox="1"/>
          <p:nvPr/>
        </p:nvSpPr>
        <p:spPr>
          <a:xfrm>
            <a:off x="2563475" y="3598750"/>
            <a:ext cx="2164800" cy="7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2"/>
              </a:solidFill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ctrTitle"/>
          </p:nvPr>
        </p:nvSpPr>
        <p:spPr>
          <a:xfrm>
            <a:off x="550800" y="744575"/>
            <a:ext cx="7656000" cy="10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/>
              <a:t>PROGETTO MANIPOLATIVO</a:t>
            </a:r>
            <a:endParaRPr sz="3600"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401425" y="2012075"/>
            <a:ext cx="7852200" cy="27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b="1" i="1"/>
              <a:t>DESTINATARI</a:t>
            </a:r>
            <a:r>
              <a:rPr lang="it" sz="1400"/>
              <a:t>: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it" sz="1400"/>
              <a:t>9 BAMBINI DI CINQUE ANNI DELLA SEZIONE M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it" sz="1400"/>
              <a:t>10 BAMBINI DI CINQUE ANNI DELLA SEZIONE N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b="1" i="1"/>
              <a:t>INSEGNANTI COINVOLTE</a:t>
            </a:r>
            <a:r>
              <a:rPr lang="it" sz="1400"/>
              <a:t>: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it" sz="1400"/>
              <a:t>SIMONETTA PASSACANTANDO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it" sz="1400"/>
              <a:t>LUISA GAROFALO 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b="1" i="1"/>
              <a:t>DURATA:</a:t>
            </a:r>
            <a:endParaRPr sz="14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/>
              <a:t>OGNI MERCOLEDI’ DALLE ORE 10,30 ALLE ORE 12,00 DA GENNAIO A MAGGIO 2019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2"/>
          <p:cNvSpPr txBox="1">
            <a:spLocks noGrp="1"/>
          </p:cNvSpPr>
          <p:nvPr>
            <p:ph type="subTitle" idx="1"/>
          </p:nvPr>
        </p:nvSpPr>
        <p:spPr>
          <a:xfrm rot="558602">
            <a:off x="3427134" y="3971052"/>
            <a:ext cx="2894731" cy="7834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ALLA SCOPERTA DELL’ARIA</a:t>
            </a:r>
            <a:endParaRPr/>
          </a:p>
        </p:txBody>
      </p:sp>
      <p:sp>
        <p:nvSpPr>
          <p:cNvPr id="208" name="Google Shape;208;p32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QUARTA ESPERIENZA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highlight>
                  <a:srgbClr val="FFFFFF"/>
                </a:highlight>
              </a:rPr>
              <a:t>E’ NECESSARIO AVERE:</a:t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214" name="Google Shape;214;p33"/>
          <p:cNvSpPr txBox="1">
            <a:spLocks noGrp="1"/>
          </p:cNvSpPr>
          <p:nvPr>
            <p:ph type="body" idx="1"/>
          </p:nvPr>
        </p:nvSpPr>
        <p:spPr>
          <a:xfrm>
            <a:off x="402875" y="1611550"/>
            <a:ext cx="2716800" cy="21621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it" sz="1800"/>
              <a:t>ACETO BIANCO;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it" sz="1800"/>
              <a:t>- BICARBOCANO DI SODIO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it" sz="1800"/>
              <a:t>IMBUTO;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it" sz="1800"/>
              <a:t>PALLONCINO;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it" sz="1800"/>
              <a:t>BOTTIGLIETTA.</a:t>
            </a:r>
            <a:endParaRPr sz="1800"/>
          </a:p>
        </p:txBody>
      </p:sp>
      <p:pic>
        <p:nvPicPr>
          <p:cNvPr id="215" name="Google Shape;21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100" y="152400"/>
            <a:ext cx="4838702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143073" cy="271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7875" y="152400"/>
            <a:ext cx="3944248" cy="292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019649"/>
            <a:ext cx="3611336" cy="1971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88725" y="3268650"/>
            <a:ext cx="3859451" cy="17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A8DC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39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highlight>
                  <a:srgbClr val="FFFFFF"/>
                </a:highlight>
              </a:rPr>
              <a:t>OPERAZIONI PRELIMINARI</a:t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229" name="Google Shape;229;p35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30" name="Google Shape;230;p35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31" name="Google Shape;23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175" y="1234050"/>
            <a:ext cx="4056428" cy="350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1350" y="445025"/>
            <a:ext cx="4160952" cy="429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6"/>
          <p:cNvSpPr txBox="1">
            <a:spLocks noGrp="1"/>
          </p:cNvSpPr>
          <p:nvPr>
            <p:ph type="title"/>
          </p:nvPr>
        </p:nvSpPr>
        <p:spPr>
          <a:xfrm>
            <a:off x="311700" y="214875"/>
            <a:ext cx="4260300" cy="8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highlight>
                  <a:srgbClr val="FFFFFF"/>
                </a:highlight>
              </a:rPr>
              <a:t>L’ACETO INSIEME AL BICARBONATO FA GONFIARE IL PALLONCINO...COME MAI?</a:t>
            </a:r>
            <a:endParaRPr sz="1800">
              <a:highlight>
                <a:srgbClr val="FFFFFF"/>
              </a:highlight>
            </a:endParaRPr>
          </a:p>
        </p:txBody>
      </p:sp>
      <p:sp>
        <p:nvSpPr>
          <p:cNvPr id="238" name="Google Shape;238;p36"/>
          <p:cNvSpPr txBox="1">
            <a:spLocks noGrp="1"/>
          </p:cNvSpPr>
          <p:nvPr>
            <p:ph type="body" idx="1"/>
          </p:nvPr>
        </p:nvSpPr>
        <p:spPr>
          <a:xfrm>
            <a:off x="371125" y="1328825"/>
            <a:ext cx="3940500" cy="32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39" name="Google Shape;239;p36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40" name="Google Shape;24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175" y="1283625"/>
            <a:ext cx="3940424" cy="3285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1825" y="790875"/>
            <a:ext cx="4151926" cy="4151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7"/>
          <p:cNvSpPr txBox="1">
            <a:spLocks noGrp="1"/>
          </p:cNvSpPr>
          <p:nvPr>
            <p:ph type="title"/>
          </p:nvPr>
        </p:nvSpPr>
        <p:spPr>
          <a:xfrm>
            <a:off x="2285825" y="507300"/>
            <a:ext cx="5475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highlight>
                  <a:srgbClr val="FFFFFF"/>
                </a:highlight>
              </a:rPr>
              <a:t>LE MODELLIZZAZIONI DEI BAMBINI </a:t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247" name="Google Shape;247;p37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48" name="Google Shape;248;p37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49" name="Google Shape;24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750" y="1234050"/>
            <a:ext cx="4166932" cy="3334800"/>
          </a:xfrm>
          <a:prstGeom prst="rect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0" name="Google Shape;250;p37"/>
          <p:cNvSpPr txBox="1"/>
          <p:nvPr/>
        </p:nvSpPr>
        <p:spPr>
          <a:xfrm>
            <a:off x="922050" y="1234050"/>
            <a:ext cx="1363800" cy="4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51" name="Google Shape;251;p37"/>
          <p:cNvSpPr/>
          <p:nvPr/>
        </p:nvSpPr>
        <p:spPr>
          <a:xfrm>
            <a:off x="1866550" y="1742425"/>
            <a:ext cx="387000" cy="387000"/>
          </a:xfrm>
          <a:prstGeom prst="ellipse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7"/>
          <p:cNvSpPr/>
          <p:nvPr/>
        </p:nvSpPr>
        <p:spPr>
          <a:xfrm>
            <a:off x="2697125" y="1727275"/>
            <a:ext cx="387000" cy="417300"/>
          </a:xfrm>
          <a:prstGeom prst="triangle">
            <a:avLst>
              <a:gd name="adj" fmla="val 50000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7"/>
          <p:cNvSpPr/>
          <p:nvPr/>
        </p:nvSpPr>
        <p:spPr>
          <a:xfrm>
            <a:off x="1292175" y="4644000"/>
            <a:ext cx="387000" cy="387000"/>
          </a:xfrm>
          <a:prstGeom prst="ellipse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37"/>
          <p:cNvSpPr txBox="1"/>
          <p:nvPr/>
        </p:nvSpPr>
        <p:spPr>
          <a:xfrm>
            <a:off x="1991725" y="4644000"/>
            <a:ext cx="1092300" cy="38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latin typeface="Playfair Display"/>
                <a:ea typeface="Playfair Display"/>
                <a:cs typeface="Playfair Display"/>
                <a:sym typeface="Playfair Display"/>
              </a:rPr>
              <a:t>PRIMA</a:t>
            </a:r>
            <a:endParaRPr sz="1800" b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55" name="Google Shape;255;p37"/>
          <p:cNvSpPr/>
          <p:nvPr/>
        </p:nvSpPr>
        <p:spPr>
          <a:xfrm>
            <a:off x="4572000" y="4644000"/>
            <a:ext cx="520800" cy="387000"/>
          </a:xfrm>
          <a:prstGeom prst="triangle">
            <a:avLst>
              <a:gd name="adj" fmla="val 51727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7"/>
          <p:cNvSpPr txBox="1"/>
          <p:nvPr/>
        </p:nvSpPr>
        <p:spPr>
          <a:xfrm>
            <a:off x="5189325" y="4644000"/>
            <a:ext cx="1092300" cy="38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latin typeface="Playfair Display"/>
                <a:ea typeface="Playfair Display"/>
                <a:cs typeface="Playfair Display"/>
                <a:sym typeface="Playfair Display"/>
              </a:rPr>
              <a:t>DOPO</a:t>
            </a:r>
            <a:endParaRPr sz="1800" b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7" name="Google Shape;25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7625" y="1234050"/>
            <a:ext cx="4166927" cy="3334800"/>
          </a:xfrm>
          <a:prstGeom prst="rect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8" name="Google Shape;258;p37"/>
          <p:cNvSpPr/>
          <p:nvPr/>
        </p:nvSpPr>
        <p:spPr>
          <a:xfrm>
            <a:off x="5450975" y="1446575"/>
            <a:ext cx="387000" cy="295800"/>
          </a:xfrm>
          <a:prstGeom prst="ellipse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37"/>
          <p:cNvSpPr/>
          <p:nvPr/>
        </p:nvSpPr>
        <p:spPr>
          <a:xfrm>
            <a:off x="7260400" y="1526050"/>
            <a:ext cx="455400" cy="387000"/>
          </a:xfrm>
          <a:prstGeom prst="triangle">
            <a:avLst>
              <a:gd name="adj" fmla="val 50000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675" y="539700"/>
            <a:ext cx="4204723" cy="3335548"/>
          </a:xfrm>
          <a:prstGeom prst="rect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5" name="Google Shape;26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2451" y="1984075"/>
            <a:ext cx="3637524" cy="2715710"/>
          </a:xfrm>
          <a:prstGeom prst="rect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6" name="Google Shape;266;p38"/>
          <p:cNvSpPr/>
          <p:nvPr/>
        </p:nvSpPr>
        <p:spPr>
          <a:xfrm>
            <a:off x="2341125" y="2758875"/>
            <a:ext cx="348000" cy="348000"/>
          </a:xfrm>
          <a:prstGeom prst="ellipse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8"/>
          <p:cNvSpPr/>
          <p:nvPr/>
        </p:nvSpPr>
        <p:spPr>
          <a:xfrm>
            <a:off x="6631725" y="3402900"/>
            <a:ext cx="304500" cy="435300"/>
          </a:xfrm>
          <a:prstGeom prst="ellipse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38"/>
          <p:cNvSpPr/>
          <p:nvPr/>
        </p:nvSpPr>
        <p:spPr>
          <a:xfrm>
            <a:off x="339425" y="4220975"/>
            <a:ext cx="470100" cy="435300"/>
          </a:xfrm>
          <a:prstGeom prst="ellipse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38"/>
          <p:cNvSpPr txBox="1"/>
          <p:nvPr/>
        </p:nvSpPr>
        <p:spPr>
          <a:xfrm>
            <a:off x="957325" y="4264475"/>
            <a:ext cx="1122600" cy="435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latin typeface="Playfair Display"/>
                <a:ea typeface="Playfair Display"/>
                <a:cs typeface="Playfair Display"/>
                <a:sym typeface="Playfair Display"/>
              </a:rPr>
              <a:t>PRIMA</a:t>
            </a:r>
            <a:endParaRPr sz="1800" b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70" name="Google Shape;270;p38"/>
          <p:cNvSpPr/>
          <p:nvPr/>
        </p:nvSpPr>
        <p:spPr>
          <a:xfrm>
            <a:off x="3507325" y="3011250"/>
            <a:ext cx="470100" cy="243600"/>
          </a:xfrm>
          <a:prstGeom prst="triangle">
            <a:avLst>
              <a:gd name="adj" fmla="val 50000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8"/>
          <p:cNvSpPr/>
          <p:nvPr/>
        </p:nvSpPr>
        <p:spPr>
          <a:xfrm>
            <a:off x="7502025" y="3559550"/>
            <a:ext cx="470100" cy="382800"/>
          </a:xfrm>
          <a:prstGeom prst="triangle">
            <a:avLst>
              <a:gd name="adj" fmla="val 50000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8"/>
          <p:cNvSpPr/>
          <p:nvPr/>
        </p:nvSpPr>
        <p:spPr>
          <a:xfrm>
            <a:off x="2567400" y="4377725"/>
            <a:ext cx="539700" cy="382800"/>
          </a:xfrm>
          <a:prstGeom prst="triangle">
            <a:avLst>
              <a:gd name="adj" fmla="val 53024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38"/>
          <p:cNvSpPr txBox="1"/>
          <p:nvPr/>
        </p:nvSpPr>
        <p:spPr>
          <a:xfrm>
            <a:off x="3289750" y="4334125"/>
            <a:ext cx="1053000" cy="513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latin typeface="Playfair Display"/>
                <a:ea typeface="Playfair Display"/>
                <a:cs typeface="Playfair Display"/>
                <a:sym typeface="Playfair Display"/>
              </a:rPr>
              <a:t>DOPO</a:t>
            </a:r>
            <a:endParaRPr sz="1800" b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569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highlight>
                  <a:srgbClr val="FFFFFF"/>
                </a:highlight>
              </a:rPr>
              <a:t>DOPO UNA SETTIMANA E’ SUCCESSO…...</a:t>
            </a:r>
            <a:endParaRPr>
              <a:highlight>
                <a:srgbClr val="FFFFFF"/>
              </a:highlight>
            </a:endParaRPr>
          </a:p>
        </p:txBody>
      </p:sp>
      <p:pic>
        <p:nvPicPr>
          <p:cNvPr id="279" name="Google Shape;27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3820974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9"/>
          <p:cNvSpPr txBox="1"/>
          <p:nvPr/>
        </p:nvSpPr>
        <p:spPr>
          <a:xfrm>
            <a:off x="4329950" y="1238425"/>
            <a:ext cx="4366200" cy="375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latin typeface="Playfair Display"/>
                <a:ea typeface="Playfair Display"/>
                <a:cs typeface="Playfair Display"/>
                <a:sym typeface="Playfair Display"/>
              </a:rPr>
              <a:t>I BAMBINI DICONO CHE:</a:t>
            </a:r>
            <a:endParaRPr sz="1800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latin typeface="Playfair Display"/>
                <a:ea typeface="Playfair Display"/>
                <a:cs typeface="Playfair Display"/>
                <a:sym typeface="Playfair Display"/>
              </a:rPr>
              <a:t>SI E’ CREATA L’ARIA...L’ARIA E’ INVISIBILE , MA C’E’... E L’ARIA PASSA DALLA BOTTIGLIETTA  AL PALLONCILO CHE SI GONFIA…</a:t>
            </a:r>
            <a:endParaRPr sz="1800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latin typeface="Playfair Display"/>
                <a:ea typeface="Playfair Display"/>
                <a:cs typeface="Playfair Display"/>
                <a:sym typeface="Playfair Display"/>
              </a:rPr>
              <a:t>DOPO UNA SETTIMANA L’ARIA RITORNA INDIETRO , E RITORNA NELLA BOTTIGLIETTA… IL PALLONCINO SI SGONFIA MA NELLA BOTTIGLIETTA SI FORMANO TANTE GOCCIOLINE SULLE PARETI CHE PRIMA NON C’ERANO </a:t>
            </a:r>
            <a:endParaRPr sz="1800" b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0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QUINTA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ESPERIENZA</a:t>
            </a:r>
            <a:endParaRPr/>
          </a:p>
        </p:txBody>
      </p:sp>
      <p:sp>
        <p:nvSpPr>
          <p:cNvPr id="286" name="Google Shape;286;p40"/>
          <p:cNvSpPr txBox="1">
            <a:spLocks noGrp="1"/>
          </p:cNvSpPr>
          <p:nvPr>
            <p:ph type="subTitle" idx="1"/>
          </p:nvPr>
        </p:nvSpPr>
        <p:spPr>
          <a:xfrm>
            <a:off x="617750" y="3840850"/>
            <a:ext cx="3495300" cy="71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L’ACQUA CAMMINA?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1"/>
          <p:cNvSpPr txBox="1">
            <a:spLocks noGrp="1"/>
          </p:cNvSpPr>
          <p:nvPr>
            <p:ph type="title"/>
          </p:nvPr>
        </p:nvSpPr>
        <p:spPr>
          <a:xfrm>
            <a:off x="1101225" y="155500"/>
            <a:ext cx="7131000" cy="8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PRIMA                                                 DOPO</a:t>
            </a:r>
            <a:endParaRPr/>
          </a:p>
        </p:txBody>
      </p:sp>
      <p:sp>
        <p:nvSpPr>
          <p:cNvPr id="292" name="Google Shape;292;p41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93" name="Google Shape;293;p41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94" name="Google Shape;29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60575"/>
            <a:ext cx="4134702" cy="3334802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5" name="Google Shape;29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400" y="1234050"/>
            <a:ext cx="3999898" cy="3334802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ctrTitle"/>
          </p:nvPr>
        </p:nvSpPr>
        <p:spPr>
          <a:xfrm>
            <a:off x="344250" y="162750"/>
            <a:ext cx="8455500" cy="37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latin typeface="Lora"/>
                <a:ea typeface="Lora"/>
                <a:cs typeface="Lora"/>
                <a:sym typeface="Lora"/>
              </a:rPr>
              <a:t>I BAMBINI HANNO AVUTO L’OPPORTUNITA’ DI FARE ESPERIENZE MANIPOLATIVE SENSO-PERCETTIVE CON SVARIATI MATERIALI:</a:t>
            </a:r>
            <a:endParaRPr sz="1800"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Font typeface="Lora"/>
              <a:buChar char="-"/>
            </a:pPr>
            <a:r>
              <a:rPr lang="it" sz="1800">
                <a:latin typeface="Lora"/>
                <a:ea typeface="Lora"/>
                <a:cs typeface="Lora"/>
                <a:sym typeface="Lora"/>
              </a:rPr>
              <a:t> PER CONOSCERE LE RELATIVE PROPRIETA’;</a:t>
            </a:r>
            <a:endParaRPr sz="1800"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Font typeface="Lora"/>
              <a:buChar char="-"/>
            </a:pPr>
            <a:r>
              <a:rPr lang="it" sz="1800">
                <a:latin typeface="Lora"/>
                <a:ea typeface="Lora"/>
                <a:cs typeface="Lora"/>
                <a:sym typeface="Lora"/>
              </a:rPr>
              <a:t>PER FORMULARE IPOTESI  SU EVENTUALI TRASFORMAZIONI;</a:t>
            </a:r>
            <a:endParaRPr sz="1800"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Font typeface="Lora"/>
              <a:buChar char="-"/>
            </a:pPr>
            <a:r>
              <a:rPr lang="it" sz="1800">
                <a:latin typeface="Lora"/>
                <a:ea typeface="Lora"/>
                <a:cs typeface="Lora"/>
                <a:sym typeface="Lora"/>
              </a:rPr>
              <a:t>PER VERIFICARE LE IPOTESI FORMULATE.</a:t>
            </a:r>
            <a:endParaRPr sz="1800">
              <a:latin typeface="Lora"/>
              <a:ea typeface="Lora"/>
              <a:cs typeface="Lora"/>
              <a:sym typeface="Lor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latin typeface="Lora"/>
                <a:ea typeface="Lora"/>
                <a:cs typeface="Lora"/>
                <a:sym typeface="Lora"/>
              </a:rPr>
              <a:t>IN TAL MODO OGNUNO HA POTUTO ESPRIMERE LE PROPRIE IDEE E COSI’ FACENDO SI SONO REALIZZATE TAVOLE ROTONDE IN CUI LA CIRCOLARITA’ DEI SAPERI E’ STATA REALIZZATA.</a:t>
            </a:r>
            <a:endParaRPr sz="1800">
              <a:latin typeface="Lora"/>
              <a:ea typeface="Lora"/>
              <a:cs typeface="Lora"/>
              <a:sym typeface="Lor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latin typeface="Lora"/>
                <a:ea typeface="Lora"/>
                <a:cs typeface="Lora"/>
                <a:sym typeface="Lora"/>
              </a:rPr>
              <a:t>INOLTRE I BAMBINI, DOPO AVER EFFETTUATA L’ESPERIENZA PROPOSTA,  SI SONO SPERIMENTATI A MODELLIZZARE OLTRE IL VISIBILE, CERCANDO DI IMMAGINARE COSA FOSSE REALMENTE SUCCESSO IN UN CAMBIAMENTO..IN UNA SOLA PAROLA, IN UNA TRASFORMAZIONE “IRREVERSIBILE”.   </a:t>
            </a:r>
            <a:endParaRPr sz="18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"/>
          </p:nvPr>
        </p:nvSpPr>
        <p:spPr>
          <a:xfrm rot="-318308" flipH="1">
            <a:off x="2776703" y="4134845"/>
            <a:ext cx="4568469" cy="6845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FINALITA’ DEL PROGETTO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7878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/>
              <a:t>PRIMA L’ESPERIENZA SI VIVE ...DOPO L’ESPERIENZA SI RAPPRESENTA</a:t>
            </a:r>
            <a:endParaRPr sz="2400"/>
          </a:p>
        </p:txBody>
      </p:sp>
      <p:sp>
        <p:nvSpPr>
          <p:cNvPr id="301" name="Google Shape;301;p42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02" name="Google Shape;302;p42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03" name="Google Shape;30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25" y="1252363"/>
            <a:ext cx="3999898" cy="3298175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4" name="Google Shape;30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400" y="1252375"/>
            <a:ext cx="3999898" cy="3298151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3"/>
          <p:cNvSpPr txBox="1">
            <a:spLocks noGrp="1"/>
          </p:cNvSpPr>
          <p:nvPr>
            <p:ph type="title"/>
          </p:nvPr>
        </p:nvSpPr>
        <p:spPr>
          <a:xfrm>
            <a:off x="311700" y="288450"/>
            <a:ext cx="85206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DALLA UNIONE DELL’ACQUA GIALLA E DELL’ACQUA BLU………..</a:t>
            </a:r>
            <a:endParaRPr/>
          </a:p>
        </p:txBody>
      </p:sp>
      <p:sp>
        <p:nvSpPr>
          <p:cNvPr id="310" name="Google Shape;310;p43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11" name="Google Shape;311;p43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12" name="Google Shape;31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875" y="1050375"/>
            <a:ext cx="4134723" cy="3334802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3" name="Google Shape;31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1750" y="1050375"/>
            <a:ext cx="4057027" cy="3228088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14" name="Google Shape;314;p43"/>
          <p:cNvSpPr txBox="1"/>
          <p:nvPr/>
        </p:nvSpPr>
        <p:spPr>
          <a:xfrm rot="1934" flipH="1">
            <a:off x="4390410" y="4314188"/>
            <a:ext cx="4265701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rPr>
              <a:t>VIENE FUORI L’ACQUA VERDE</a:t>
            </a:r>
            <a:endParaRPr sz="3000">
              <a:solidFill>
                <a:schemeClr val="dk2"/>
              </a:solidFill>
              <a:highlight>
                <a:schemeClr val="dk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4"/>
          <p:cNvSpPr txBox="1">
            <a:spLocks noGrp="1"/>
          </p:cNvSpPr>
          <p:nvPr>
            <p:ph type="title"/>
          </p:nvPr>
        </p:nvSpPr>
        <p:spPr>
          <a:xfrm>
            <a:off x="274175" y="255150"/>
            <a:ext cx="60780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ACQUA ROSSA+ACQUA BLU=ACQUA VIOLA</a:t>
            </a:r>
            <a:endParaRPr/>
          </a:p>
        </p:txBody>
      </p:sp>
      <p:pic>
        <p:nvPicPr>
          <p:cNvPr id="320" name="Google Shape;32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175" y="1095550"/>
            <a:ext cx="2317727" cy="1738299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1" name="Google Shape;32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375" y="3062050"/>
            <a:ext cx="2542669" cy="1907002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2" name="Google Shape;32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1226" y="1011200"/>
            <a:ext cx="3502700" cy="1907001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323" name="Google Shape;323;p44"/>
          <p:cNvCxnSpPr/>
          <p:nvPr/>
        </p:nvCxnSpPr>
        <p:spPr>
          <a:xfrm>
            <a:off x="2121850" y="2753050"/>
            <a:ext cx="147600" cy="309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4" name="Google Shape;324;p44"/>
          <p:cNvCxnSpPr/>
          <p:nvPr/>
        </p:nvCxnSpPr>
        <p:spPr>
          <a:xfrm rot="10800000" flipH="1">
            <a:off x="3166044" y="2437451"/>
            <a:ext cx="1171800" cy="94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25" name="Google Shape;325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0244" y="3299126"/>
            <a:ext cx="3914762" cy="1691682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326" name="Google Shape;326;p44"/>
          <p:cNvCxnSpPr>
            <a:stCxn id="322" idx="2"/>
            <a:endCxn id="325" idx="0"/>
          </p:cNvCxnSpPr>
          <p:nvPr/>
        </p:nvCxnSpPr>
        <p:spPr>
          <a:xfrm>
            <a:off x="6152576" y="2918201"/>
            <a:ext cx="294900" cy="381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5"/>
          <p:cNvSpPr txBox="1">
            <a:spLocks noGrp="1"/>
          </p:cNvSpPr>
          <p:nvPr>
            <p:ph type="title"/>
          </p:nvPr>
        </p:nvSpPr>
        <p:spPr>
          <a:xfrm>
            <a:off x="1786925" y="452875"/>
            <a:ext cx="3262200" cy="6273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>
                <a:highlight>
                  <a:srgbClr val="FFFFFF"/>
                </a:highlight>
              </a:rPr>
              <a:t>ACQUE COLORATE  </a:t>
            </a:r>
            <a:endParaRPr sz="3600">
              <a:highlight>
                <a:srgbClr val="FFFFFF"/>
              </a:highlight>
            </a:endParaRPr>
          </a:p>
        </p:txBody>
      </p:sp>
      <p:pic>
        <p:nvPicPr>
          <p:cNvPr id="332" name="Google Shape;33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375" y="1700525"/>
            <a:ext cx="3881748" cy="301312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5"/>
          <p:cNvSpPr txBox="1"/>
          <p:nvPr/>
        </p:nvSpPr>
        <p:spPr>
          <a:xfrm>
            <a:off x="385225" y="1570200"/>
            <a:ext cx="4078200" cy="3186600"/>
          </a:xfrm>
          <a:prstGeom prst="rect">
            <a:avLst/>
          </a:prstGeom>
          <a:noFill/>
          <a:ln w="1143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34" name="Google Shape;334;p45"/>
          <p:cNvPicPr preferRelativeResize="0"/>
          <p:nvPr/>
        </p:nvPicPr>
        <p:blipFill rotWithShape="1">
          <a:blip r:embed="rId4">
            <a:alphaModFix/>
          </a:blip>
          <a:srcRect t="24505"/>
          <a:stretch/>
        </p:blipFill>
        <p:spPr>
          <a:xfrm>
            <a:off x="6055725" y="213377"/>
            <a:ext cx="2935875" cy="15486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5" name="Google Shape;335;p45"/>
          <p:cNvPicPr preferRelativeResize="0"/>
          <p:nvPr/>
        </p:nvPicPr>
        <p:blipFill rotWithShape="1">
          <a:blip r:embed="rId5">
            <a:alphaModFix/>
          </a:blip>
          <a:srcRect t="51578"/>
          <a:stretch/>
        </p:blipFill>
        <p:spPr>
          <a:xfrm>
            <a:off x="6151925" y="2071288"/>
            <a:ext cx="2743475" cy="10009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6" name="Google Shape;336;p45"/>
          <p:cNvPicPr preferRelativeResize="0"/>
          <p:nvPr/>
        </p:nvPicPr>
        <p:blipFill rotWithShape="1">
          <a:blip r:embed="rId6">
            <a:alphaModFix/>
          </a:blip>
          <a:srcRect t="37248"/>
          <a:stretch/>
        </p:blipFill>
        <p:spPr>
          <a:xfrm>
            <a:off x="6501050" y="3593150"/>
            <a:ext cx="2355323" cy="110847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6"/>
          <p:cNvSpPr txBox="1">
            <a:spLocks noGrp="1"/>
          </p:cNvSpPr>
          <p:nvPr>
            <p:ph type="title"/>
          </p:nvPr>
        </p:nvSpPr>
        <p:spPr>
          <a:xfrm>
            <a:off x="851600" y="724250"/>
            <a:ext cx="8520600" cy="10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highlight>
                  <a:srgbClr val="FFFFFF"/>
                </a:highlight>
              </a:rPr>
              <a:t>IMMAGINIAMO COME E’ FATTA DENTRO LA CARTA ASCIUTTA E LA CARTA BAGNATA</a:t>
            </a:r>
            <a:endParaRPr sz="1800">
              <a:highlight>
                <a:srgbClr val="FFFFFF"/>
              </a:highlight>
            </a:endParaRPr>
          </a:p>
        </p:txBody>
      </p:sp>
      <p:pic>
        <p:nvPicPr>
          <p:cNvPr id="342" name="Google Shape;34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113698"/>
            <a:ext cx="4410276" cy="2877026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3" name="Google Shape;34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6257" y="1633550"/>
            <a:ext cx="3739295" cy="3056435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500" y="152400"/>
            <a:ext cx="4661228" cy="3407123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9" name="Google Shape;34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0625" y="284575"/>
            <a:ext cx="3820974" cy="2774326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50" name="Google Shape;350;p47"/>
          <p:cNvSpPr txBox="1"/>
          <p:nvPr/>
        </p:nvSpPr>
        <p:spPr>
          <a:xfrm>
            <a:off x="244000" y="3860875"/>
            <a:ext cx="7995300" cy="15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FF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I BAMBINI CONCLUDONO L’ESPERIENZA E DICONO CHE….</a:t>
            </a:r>
            <a:endParaRPr b="1">
              <a:solidFill>
                <a:srgbClr val="0000FF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FF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L’ACQUA CAMMINA, CAMBIA COLORE, PORTA IL COLORE DA UN BICCHIERE AD UN ALTRO PERCHE’ ENTRA NELLA CARTA DELLO SCOTTEX E CAMBIA LA SUA FORMA… COSI’ SI FA LA STRADA INVISIBILE  PER CAMMINARE</a:t>
            </a:r>
            <a:endParaRPr b="1">
              <a:solidFill>
                <a:srgbClr val="0000FF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8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SESTA ESPERIENZA</a:t>
            </a:r>
            <a:endParaRPr/>
          </a:p>
        </p:txBody>
      </p:sp>
      <p:sp>
        <p:nvSpPr>
          <p:cNvPr id="356" name="Google Shape;356;p48"/>
          <p:cNvSpPr txBox="1">
            <a:spLocks noGrp="1"/>
          </p:cNvSpPr>
          <p:nvPr>
            <p:ph type="subTitle" idx="1"/>
          </p:nvPr>
        </p:nvSpPr>
        <p:spPr>
          <a:xfrm>
            <a:off x="1195225" y="3907975"/>
            <a:ext cx="4700400" cy="9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PALLINE DI CIOCCOLATO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49"/>
          <p:cNvPicPr preferRelativeResize="0"/>
          <p:nvPr/>
        </p:nvPicPr>
        <p:blipFill rotWithShape="1">
          <a:blip r:embed="rId3">
            <a:alphaModFix/>
          </a:blip>
          <a:srcRect l="1980" r="-1980" b="30352"/>
          <a:stretch/>
        </p:blipFill>
        <p:spPr>
          <a:xfrm>
            <a:off x="152400" y="152400"/>
            <a:ext cx="3528724" cy="292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6625" y="416650"/>
            <a:ext cx="4063498" cy="203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9"/>
          <p:cNvPicPr preferRelativeResize="0"/>
          <p:nvPr/>
        </p:nvPicPr>
        <p:blipFill rotWithShape="1">
          <a:blip r:embed="rId5">
            <a:alphaModFix/>
          </a:blip>
          <a:srcRect b="32249"/>
          <a:stretch/>
        </p:blipFill>
        <p:spPr>
          <a:xfrm>
            <a:off x="3833525" y="2616025"/>
            <a:ext cx="3039826" cy="1609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9"/>
          <p:cNvPicPr preferRelativeResize="0"/>
          <p:nvPr/>
        </p:nvPicPr>
        <p:blipFill rotWithShape="1">
          <a:blip r:embed="rId6">
            <a:alphaModFix/>
          </a:blip>
          <a:srcRect r="24017"/>
          <a:stretch/>
        </p:blipFill>
        <p:spPr>
          <a:xfrm>
            <a:off x="396850" y="3226100"/>
            <a:ext cx="3039826" cy="1765248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9"/>
          <p:cNvSpPr txBox="1"/>
          <p:nvPr/>
        </p:nvSpPr>
        <p:spPr>
          <a:xfrm>
            <a:off x="3870725" y="4316850"/>
            <a:ext cx="45744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latin typeface="Playfair Display"/>
                <a:ea typeface="Playfair Display"/>
                <a:cs typeface="Playfair Display"/>
                <a:sym typeface="Playfair Display"/>
              </a:rPr>
              <a:t>OGNUNO SCRIVE LA RICETTA A MODO SUO, DOPO AVER CONDIVISO UNA SIMBOLOGIA PER OGNI INGREDIENTE</a:t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900" y="2143050"/>
            <a:ext cx="2914202" cy="266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7550" y="2989100"/>
            <a:ext cx="2605327" cy="208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95775" y="415075"/>
            <a:ext cx="2401976" cy="22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LE NOSTRE MANI POSSONO…..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CONTARE….. INFILARE….CHIUDERE...</a:t>
            </a:r>
            <a:endParaRPr/>
          </a:p>
        </p:txBody>
      </p:sp>
      <p:pic>
        <p:nvPicPr>
          <p:cNvPr id="374" name="Google Shape;374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90950" y="2143050"/>
            <a:ext cx="2465398" cy="2167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585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ROMPERE...SBRICIOLARE… FRANTUMARE</a:t>
            </a:r>
            <a:endParaRPr/>
          </a:p>
        </p:txBody>
      </p:sp>
      <p:pic>
        <p:nvPicPr>
          <p:cNvPr id="380" name="Google Shape;38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600" y="1435946"/>
            <a:ext cx="2954501" cy="2384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6700" y="1542825"/>
            <a:ext cx="3087299" cy="27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38675" y="3188925"/>
            <a:ext cx="2484449" cy="172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08875" y="3139025"/>
            <a:ext cx="1893600" cy="1554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highlight>
                  <a:srgbClr val="FFFFFF"/>
                </a:highlight>
              </a:rPr>
              <a:t>I BAMBINI DISEGNANO UN LABORATORIO </a:t>
            </a:r>
            <a:endParaRPr b="1">
              <a:highlight>
                <a:srgbClr val="FFFFFF"/>
              </a:highlight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419599" cy="2749308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7576" y="231679"/>
            <a:ext cx="2681098" cy="1696642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4650" y="2340000"/>
            <a:ext cx="3416474" cy="2146574"/>
          </a:xfrm>
          <a:prstGeom prst="rect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16125" y="3139033"/>
            <a:ext cx="2808049" cy="1842782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6201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MISURARE …. MESCOLARE…..SETACCIARE...</a:t>
            </a:r>
            <a:endParaRPr/>
          </a:p>
        </p:txBody>
      </p:sp>
      <p:pic>
        <p:nvPicPr>
          <p:cNvPr id="388" name="Google Shape;38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175" y="1155475"/>
            <a:ext cx="2860477" cy="214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5875" y="2207200"/>
            <a:ext cx="2393027" cy="179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2025" y="2994775"/>
            <a:ext cx="2739625" cy="2054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IMPASTARE                                      </a:t>
            </a:r>
            <a:endParaRPr/>
          </a:p>
        </p:txBody>
      </p:sp>
      <p:pic>
        <p:nvPicPr>
          <p:cNvPr id="396" name="Google Shape;39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050" y="1234050"/>
            <a:ext cx="2441175" cy="183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7875" y="214850"/>
            <a:ext cx="2609674" cy="221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9625" y="2578449"/>
            <a:ext cx="3216870" cy="2412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86495" y="214850"/>
            <a:ext cx="2652703" cy="1989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38895" y="2790015"/>
            <a:ext cx="2652703" cy="1989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537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ESULTARE…….. ED INFINE GUSTARE….</a:t>
            </a:r>
            <a:endParaRPr/>
          </a:p>
        </p:txBody>
      </p:sp>
      <p:pic>
        <p:nvPicPr>
          <p:cNvPr id="406" name="Google Shape;40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34050"/>
            <a:ext cx="2680100" cy="20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4475" y="1234050"/>
            <a:ext cx="2759475" cy="18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5250" y="1171450"/>
            <a:ext cx="2448476" cy="20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44200" y="3200900"/>
            <a:ext cx="2386934" cy="179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83534" y="3333925"/>
            <a:ext cx="2209567" cy="165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FF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5"/>
          <p:cNvSpPr txBox="1">
            <a:spLocks noGrp="1"/>
          </p:cNvSpPr>
          <p:nvPr>
            <p:ph type="ctrTitle"/>
          </p:nvPr>
        </p:nvSpPr>
        <p:spPr>
          <a:xfrm>
            <a:off x="418550" y="1710550"/>
            <a:ext cx="8381100" cy="14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6000"/>
              <a:t>SETTIMA ESPERIENZA</a:t>
            </a:r>
            <a:endParaRPr sz="6000"/>
          </a:p>
        </p:txBody>
      </p:sp>
      <p:sp>
        <p:nvSpPr>
          <p:cNvPr id="416" name="Google Shape;416;p55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3755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LE BOLLE DI SAPONE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8675" y="67325"/>
            <a:ext cx="2396800" cy="209602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2" name="Google Shape;422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875" y="262450"/>
            <a:ext cx="3075200" cy="2328923"/>
          </a:xfrm>
          <a:prstGeom prst="rect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3" name="Google Shape;423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61550" y="2281575"/>
            <a:ext cx="2396800" cy="2491699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24" name="Google Shape;424;p56"/>
          <p:cNvSpPr txBox="1"/>
          <p:nvPr/>
        </p:nvSpPr>
        <p:spPr>
          <a:xfrm>
            <a:off x="733725" y="2974500"/>
            <a:ext cx="2617800" cy="2096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chemeClr val="accent5"/>
                </a:solidFill>
                <a:latin typeface="Oswald"/>
                <a:ea typeface="Oswald"/>
                <a:cs typeface="Oswald"/>
                <a:sym typeface="Oswald"/>
              </a:rPr>
              <a:t>TOCCARE...</a:t>
            </a:r>
            <a:endParaRPr sz="1800" b="1">
              <a:solidFill>
                <a:schemeClr val="accent5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chemeClr val="accent5"/>
                </a:solidFill>
                <a:latin typeface="Oswald"/>
                <a:ea typeface="Oswald"/>
                <a:cs typeface="Oswald"/>
                <a:sym typeface="Oswald"/>
              </a:rPr>
              <a:t>                     VEDERE...</a:t>
            </a:r>
            <a:endParaRPr sz="1800" b="1">
              <a:solidFill>
                <a:schemeClr val="accent5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chemeClr val="accent5"/>
                </a:solidFill>
                <a:latin typeface="Oswald"/>
                <a:ea typeface="Oswald"/>
                <a:cs typeface="Oswald"/>
                <a:sym typeface="Oswald"/>
              </a:rPr>
              <a:t>GUSTARE ……</a:t>
            </a:r>
            <a:endParaRPr sz="1800" b="1">
              <a:solidFill>
                <a:schemeClr val="accent5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chemeClr val="accent5"/>
                </a:solidFill>
                <a:latin typeface="Oswald"/>
                <a:ea typeface="Oswald"/>
                <a:cs typeface="Oswald"/>
                <a:sym typeface="Oswald"/>
              </a:rPr>
              <a:t>                      ODORARE…</a:t>
            </a:r>
            <a:endParaRPr sz="1800" b="1">
              <a:solidFill>
                <a:schemeClr val="accent5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chemeClr val="accent5"/>
                </a:solidFill>
                <a:latin typeface="Oswald"/>
                <a:ea typeface="Oswald"/>
                <a:cs typeface="Oswald"/>
                <a:sym typeface="Oswald"/>
              </a:rPr>
              <a:t>SENTIRE……..</a:t>
            </a:r>
            <a:endParaRPr sz="1800" b="1">
              <a:solidFill>
                <a:schemeClr val="accent5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accent5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chemeClr val="accent5"/>
                </a:solidFill>
                <a:latin typeface="Oswald"/>
                <a:ea typeface="Oswald"/>
                <a:cs typeface="Oswald"/>
                <a:sym typeface="Oswald"/>
              </a:rPr>
              <a:t>PER CONOSCERE</a:t>
            </a:r>
            <a:endParaRPr sz="1800" b="1">
              <a:solidFill>
                <a:schemeClr val="accent5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506575" cy="3316527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0" name="Google Shape;430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1000" y="152399"/>
            <a:ext cx="1804550" cy="1588024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1" name="Google Shape;431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15173" y="102325"/>
            <a:ext cx="1366265" cy="1955348"/>
          </a:xfrm>
          <a:prstGeom prst="rect">
            <a:avLst/>
          </a:prstGeom>
          <a:noFill/>
          <a:ln w="28575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2" name="Google Shape;432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39026" y="152398"/>
            <a:ext cx="1669050" cy="2208174"/>
          </a:xfrm>
          <a:prstGeom prst="rect">
            <a:avLst/>
          </a:prstGeom>
          <a:noFill/>
          <a:ln w="28575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3" name="Google Shape;433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23775" y="2849850"/>
            <a:ext cx="2161701" cy="1756126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4" name="Google Shape;434;p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08300" y="2731150"/>
            <a:ext cx="2499773" cy="1874826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A8DC"/>
        </a:solidFill>
        <a:effectLst/>
      </p:bgPr>
    </p:bg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40" name="Google Shape;440;p58"/>
          <p:cNvPicPr preferRelativeResize="0"/>
          <p:nvPr/>
        </p:nvPicPr>
        <p:blipFill rotWithShape="1">
          <a:blip r:embed="rId4">
            <a:alphaModFix/>
          </a:blip>
          <a:srcRect l="27750" t="11660"/>
          <a:stretch/>
        </p:blipFill>
        <p:spPr>
          <a:xfrm>
            <a:off x="4962675" y="274200"/>
            <a:ext cx="3488125" cy="4567224"/>
          </a:xfrm>
          <a:prstGeom prst="rect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FF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26300"/>
            <a:ext cx="2941724" cy="3922299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46" name="Google Shape;446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3300" y="72250"/>
            <a:ext cx="2299776" cy="3066348"/>
          </a:xfrm>
          <a:prstGeom prst="rect">
            <a:avLst/>
          </a:prstGeom>
          <a:noFill/>
          <a:ln w="38100" cap="flat" cmpd="sng">
            <a:solidFill>
              <a:srgbClr val="FFE59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47" name="Google Shape;447;p59"/>
          <p:cNvSpPr txBox="1"/>
          <p:nvPr/>
        </p:nvSpPr>
        <p:spPr>
          <a:xfrm>
            <a:off x="3325200" y="303000"/>
            <a:ext cx="1899900" cy="169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 POI…..</a:t>
            </a:r>
            <a:endParaRPr sz="1800" b="1">
              <a:solidFill>
                <a:schemeClr val="accent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accent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FINALMENTE</a:t>
            </a:r>
            <a:endParaRPr sz="1800" b="1">
              <a:solidFill>
                <a:schemeClr val="accent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accent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SOFFIARE</a:t>
            </a:r>
            <a:endParaRPr sz="2400" b="1">
              <a:solidFill>
                <a:schemeClr val="accent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448" name="Google Shape;448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96700" y="2243325"/>
            <a:ext cx="2492125" cy="2684826"/>
          </a:xfrm>
          <a:prstGeom prst="rect">
            <a:avLst/>
          </a:prstGeom>
          <a:noFill/>
          <a:ln w="1143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3150" y="1586125"/>
            <a:ext cx="4554598" cy="3415949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54" name="Google Shape;454;p60"/>
          <p:cNvSpPr txBox="1"/>
          <p:nvPr/>
        </p:nvSpPr>
        <p:spPr>
          <a:xfrm>
            <a:off x="395600" y="503450"/>
            <a:ext cx="6451500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chemeClr val="accent4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CIAO DALLE MELE VERDI DELL’INFANZIA DI GIGNANO</a:t>
            </a:r>
            <a:endParaRPr sz="1800" b="1">
              <a:solidFill>
                <a:schemeClr val="accent4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55" name="Google Shape;455;p60"/>
          <p:cNvSpPr txBox="1"/>
          <p:nvPr/>
        </p:nvSpPr>
        <p:spPr>
          <a:xfrm>
            <a:off x="6211600" y="4198500"/>
            <a:ext cx="2763900" cy="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latin typeface="Playfair Display"/>
                <a:ea typeface="Playfair Display"/>
                <a:cs typeface="Playfair Display"/>
                <a:sym typeface="Playfair Display"/>
              </a:rPr>
              <a:t>e dalla maestra SIMONETTA</a:t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B8A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ctrTitle"/>
          </p:nvPr>
        </p:nvSpPr>
        <p:spPr>
          <a:xfrm>
            <a:off x="311700" y="323225"/>
            <a:ext cx="8520600" cy="18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PRIMA ESPERIENZA</a:t>
            </a:r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ubTitle" idx="1"/>
          </p:nvPr>
        </p:nvSpPr>
        <p:spPr>
          <a:xfrm>
            <a:off x="2332525" y="3065175"/>
            <a:ext cx="3677700" cy="12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6000">
                <a:solidFill>
                  <a:srgbClr val="FF0000"/>
                </a:solidFill>
              </a:rPr>
              <a:t>SLIME</a:t>
            </a:r>
            <a:endParaRPr sz="60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1DC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1571875" y="337600"/>
            <a:ext cx="6138900" cy="58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FF0000"/>
                </a:solidFill>
              </a:rPr>
              <a:t>COSA CI SERVE E COME SI FA</a:t>
            </a:r>
            <a:endParaRPr sz="2400" b="1">
              <a:solidFill>
                <a:srgbClr val="FF0000"/>
              </a:solidFill>
            </a:endParaRPr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2"/>
          </p:nvPr>
        </p:nvSpPr>
        <p:spPr>
          <a:xfrm>
            <a:off x="5004200" y="999450"/>
            <a:ext cx="3588600" cy="3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FF0000"/>
                </a:solidFill>
              </a:rPr>
              <a:t>INGREDIENTI:</a:t>
            </a:r>
            <a:endParaRPr sz="1800" b="1">
              <a:solidFill>
                <a:srgbClr val="FF0000"/>
              </a:solidFill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-"/>
            </a:pPr>
            <a:r>
              <a:rPr lang="it" b="1"/>
              <a:t>COLLA PER SLIME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it" b="1"/>
              <a:t>DETERSIVO LIQUIDO DIXAN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it" b="1"/>
              <a:t>TEMPERE ACRILICHE</a:t>
            </a:r>
            <a:endParaRPr b="1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FF0000"/>
                </a:solidFill>
              </a:rPr>
              <a:t>RICETTA:</a:t>
            </a:r>
            <a:endParaRPr sz="18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it" b="1"/>
              <a:t>In una ciotola: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it" b="1"/>
              <a:t>-mescolare  3 o 4 cucchiai di colla e qualche goccia di tempera acrilica;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it" b="1"/>
              <a:t>- aggiungere 3 cucchiaini di detersivo liquido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4328776" cy="3416402"/>
          </a:xfrm>
          <a:prstGeom prst="rect">
            <a:avLst/>
          </a:prstGeom>
          <a:noFill/>
          <a:ln w="1143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 idx="4294967295"/>
          </p:nvPr>
        </p:nvSpPr>
        <p:spPr>
          <a:xfrm rot="-578">
            <a:off x="271725" y="199160"/>
            <a:ext cx="5350500" cy="6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</a:rPr>
              <a:t>MESCOLIAMO GLI INGREDIENTI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726" y="811312"/>
            <a:ext cx="2314875" cy="1816412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" name="Google Shape;1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8550" y="74225"/>
            <a:ext cx="3136077" cy="2011549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3" name="Google Shape;10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225" y="2941699"/>
            <a:ext cx="2363100" cy="2042427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4" name="Google Shape;10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68475" y="2555875"/>
            <a:ext cx="2667525" cy="237655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5" name="Google Shape;105;p19"/>
          <p:cNvSpPr txBox="1"/>
          <p:nvPr/>
        </p:nvSpPr>
        <p:spPr>
          <a:xfrm>
            <a:off x="3080400" y="2422050"/>
            <a:ext cx="2363100" cy="18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 PROVIAMO AD IMPASTARE</a:t>
            </a:r>
            <a:endParaRPr sz="2400" b="1">
              <a:solidFill>
                <a:srgbClr val="FF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6BD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311700" y="2966900"/>
            <a:ext cx="8832300" cy="21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</a:rPr>
              <a:t>“</a:t>
            </a:r>
            <a:r>
              <a:rPr lang="it" sz="2400" b="1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ECCOLO...E’ RIUSCITO…</a:t>
            </a:r>
            <a:endParaRPr sz="2400" b="1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 LA TRASFORMAZIONE E’ AVVENUTA”....</a:t>
            </a:r>
            <a:endParaRPr sz="2400" b="1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ED E’ LISCIO, ELASTICO, FREDDO E MORBIDO</a:t>
            </a:r>
            <a:endParaRPr sz="2400" b="1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1" y="423925"/>
            <a:ext cx="4479201" cy="2240251"/>
          </a:xfrm>
          <a:prstGeom prst="rect">
            <a:avLst/>
          </a:prstGeom>
          <a:noFill/>
          <a:ln w="1143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2700" y="966025"/>
            <a:ext cx="3590077" cy="1783100"/>
          </a:xfrm>
          <a:prstGeom prst="rect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>
            <a:spLocks noGrp="1"/>
          </p:cNvSpPr>
          <p:nvPr>
            <p:ph type="ctrTitle"/>
          </p:nvPr>
        </p:nvSpPr>
        <p:spPr>
          <a:xfrm>
            <a:off x="311700" y="323225"/>
            <a:ext cx="8520600" cy="18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SECONDA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ESPERIENZA</a:t>
            </a:r>
            <a:endParaRPr/>
          </a:p>
        </p:txBody>
      </p:sp>
      <p:sp>
        <p:nvSpPr>
          <p:cNvPr id="118" name="Google Shape;118;p21"/>
          <p:cNvSpPr txBox="1"/>
          <p:nvPr/>
        </p:nvSpPr>
        <p:spPr>
          <a:xfrm rot="-334738">
            <a:off x="658678" y="3512567"/>
            <a:ext cx="7887462" cy="1082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6000" b="1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PASTA DI SCHIUMA</a:t>
            </a:r>
            <a:endParaRPr sz="6000" b="1">
              <a:solidFill>
                <a:schemeClr val="accent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703</Words>
  <Application>Microsoft Office PowerPoint</Application>
  <PresentationFormat>Presentazione su schermo (16:9)</PresentationFormat>
  <Paragraphs>131</Paragraphs>
  <Slides>48</Slides>
  <Notes>48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48</vt:i4>
      </vt:variant>
    </vt:vector>
  </HeadingPairs>
  <TitlesOfParts>
    <vt:vector size="57" baseType="lpstr">
      <vt:lpstr>Oswald</vt:lpstr>
      <vt:lpstr>Montserrat</vt:lpstr>
      <vt:lpstr>Comfortaa</vt:lpstr>
      <vt:lpstr>Nunito</vt:lpstr>
      <vt:lpstr>Arial</vt:lpstr>
      <vt:lpstr>Playfair Display</vt:lpstr>
      <vt:lpstr>Comic Sans MS</vt:lpstr>
      <vt:lpstr>Lora</vt:lpstr>
      <vt:lpstr>Pop</vt:lpstr>
      <vt:lpstr>CIRCOLO DIDATTICO “G.GALILEI” SCUOLA DELL’INFANZIA “ARCOBALENO” DI GIGNANO</vt:lpstr>
      <vt:lpstr>PROGETTO MANIPOLATIVO</vt:lpstr>
      <vt:lpstr>I BAMBINI HANNO AVUTO L’OPPORTUNITA’ DI FARE ESPERIENZE MANIPOLATIVE SENSO-PERCETTIVE CON SVARIATI MATERIALI:  PER CONOSCERE LE RELATIVE PROPRIETA’; PER FORMULARE IPOTESI  SU EVENTUALI TRASFORMAZIONI; PER VERIFICARE LE IPOTESI FORMULATE. IN TAL MODO OGNUNO HA POTUTO ESPRIMERE LE PROPRIE IDEE E COSI’ FACENDO SI SONO REALIZZATE TAVOLE ROTONDE IN CUI LA CIRCOLARITA’ DEI SAPERI E’ STATA REALIZZATA. INOLTRE I BAMBINI, DOPO AVER EFFETTUATA L’ESPERIENZA PROPOSTA,  SI SONO SPERIMENTATI A MODELLIZZARE OLTRE IL VISIBILE, CERCANDO DI IMMAGINARE COSA FOSSE REALMENTE SUCCESSO IN UN CAMBIAMENTO..IN UNA SOLA PAROLA, IN UNA TRASFORMAZIONE “IRREVERSIBILE”.   </vt:lpstr>
      <vt:lpstr>Presentazione standard di PowerPoint</vt:lpstr>
      <vt:lpstr>PRIMA ESPERIENZA</vt:lpstr>
      <vt:lpstr>COSA CI SERVE E COME SI FA</vt:lpstr>
      <vt:lpstr>MESCOLIAMO GLI INGREDIENTI</vt:lpstr>
      <vt:lpstr>Presentazione standard di PowerPoint</vt:lpstr>
      <vt:lpstr>SECONDA ESPERIENZA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TERZA ESPERIENZA</vt:lpstr>
      <vt:lpstr>PREPARAZIONE</vt:lpstr>
      <vt:lpstr>AZIONE</vt:lpstr>
      <vt:lpstr>Presentazione standard di PowerPoint</vt:lpstr>
      <vt:lpstr>QUARTA ESPERIENZA</vt:lpstr>
      <vt:lpstr>E’ NECESSARIO AVERE:</vt:lpstr>
      <vt:lpstr>Presentazione standard di PowerPoint</vt:lpstr>
      <vt:lpstr>OPERAZIONI PRELIMINARI</vt:lpstr>
      <vt:lpstr>L’ACETO INSIEME AL BICARBONATO FA GONFIARE IL PALLONCINO...COME MAI?</vt:lpstr>
      <vt:lpstr>LE MODELLIZZAZIONI DEI BAMBINI </vt:lpstr>
      <vt:lpstr>Presentazione standard di PowerPoint</vt:lpstr>
      <vt:lpstr>DOPO UNA SETTIMANA E’ SUCCESSO…...</vt:lpstr>
      <vt:lpstr>QUINTA ESPERIENZA</vt:lpstr>
      <vt:lpstr>PRIMA                                                 DOPO</vt:lpstr>
      <vt:lpstr>PRIMA L’ESPERIENZA SI VIVE ...DOPO L’ESPERIENZA SI RAPPRESENTA</vt:lpstr>
      <vt:lpstr>DALLA UNIONE DELL’ACQUA GIALLA E DELL’ACQUA BLU………..</vt:lpstr>
      <vt:lpstr>ACQUA ROSSA+ACQUA BLU=ACQUA VIOLA</vt:lpstr>
      <vt:lpstr>ACQUE COLORATE  </vt:lpstr>
      <vt:lpstr>IMMAGINIAMO COME E’ FATTA DENTRO LA CARTA ASCIUTTA E LA CARTA BAGNATA</vt:lpstr>
      <vt:lpstr>Presentazione standard di PowerPoint</vt:lpstr>
      <vt:lpstr>SESTA ESPERIENZA</vt:lpstr>
      <vt:lpstr>Presentazione standard di PowerPoint</vt:lpstr>
      <vt:lpstr>LE NOSTRE MANI POSSONO….. CONTARE….. INFILARE….CHIUDERE...</vt:lpstr>
      <vt:lpstr>ROMPERE...SBRICIOLARE… FRANTUMARE</vt:lpstr>
      <vt:lpstr>MISURARE …. MESCOLARE…..SETACCIARE...</vt:lpstr>
      <vt:lpstr>IMPASTARE                                      </vt:lpstr>
      <vt:lpstr>ESULTARE…….. ED INFINE GUSTARE….</vt:lpstr>
      <vt:lpstr>SETTIMA ESPERIENZA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CIRCOLO DIDATTICO “G.GALILEI” SCUOLA DELL’INFANZIA “ARCOBALENO” DI GIGNANO</dc:title>
  <dc:creator>Doriana Medici</dc:creator>
  <cp:lastModifiedBy>Doriana Medici</cp:lastModifiedBy>
  <cp:revision>1</cp:revision>
  <dcterms:modified xsi:type="dcterms:W3CDTF">2019-06-28T13:26:45Z</dcterms:modified>
</cp:coreProperties>
</file>