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Comic Sans MS" panose="030F0702030302020204" pitchFamily="66" charset="0"/>
      <p:regular r:id="rId31"/>
      <p:bold r:id="rId32"/>
      <p:italic r:id="rId33"/>
      <p:boldItalic r:id="rId34"/>
    </p:embeddedFont>
    <p:embeddedFont>
      <p:font typeface="Lora" panose="020B0604020202020204" charset="0"/>
      <p:regular r:id="rId35"/>
      <p:bold r:id="rId36"/>
      <p:italic r:id="rId37"/>
      <p:boldItalic r:id="rId38"/>
    </p:embeddedFont>
    <p:embeddedFont>
      <p:font typeface="Oswald" panose="020B0604020202020204" charset="0"/>
      <p:regular r:id="rId39"/>
      <p:bold r:id="rId40"/>
    </p:embeddedFont>
    <p:embeddedFont>
      <p:font typeface="Source Code Pro"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108" y="1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a50437e1e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a50437e1e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a50437e1e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a50437e1e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50437e1e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a50437e1e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a50437e1e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a50437e1e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a50437e1e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a50437e1e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a50437e1e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a50437e1e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a50437e1e_1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a50437e1e_1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a50437e1e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a50437e1e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a50437e1e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a50437e1e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a50437e1e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a50437e1e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a50437e1e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a50437e1e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a50437e1e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a50437e1e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8654f976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8654f976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8654f976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8654f976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8766c5b2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8766c5b2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8777d0be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8777d0be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8777d0bf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8777d0bf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8777d0bf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8777d0bf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8777d0bf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8777d0bf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87c9be0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87c9be0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87af5a1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87af5a14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87cda73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87cda7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a50437e1e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a50437e1e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a50437e1e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a50437e1e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a50437e1e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a50437e1e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a50437e1e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a50437e1e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a50437e1e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a50437e1e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sz="2400"/>
              <a:t>CIRCOLO DIDATTICO “G.GALILEI”</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it" sz="3000"/>
              <a:t>SCUOLA DELL’INFANZIA “ARCOBALENO” DI GIGNANO</a:t>
            </a:r>
            <a:endParaRPr sz="3000"/>
          </a:p>
          <a:p>
            <a:pPr marL="0" lvl="0" indent="0" algn="ctr" rtl="0">
              <a:spcBef>
                <a:spcPts val="0"/>
              </a:spcBef>
              <a:spcAft>
                <a:spcPts val="0"/>
              </a:spcAft>
              <a:buNone/>
            </a:pPr>
            <a:endParaRPr sz="3000"/>
          </a:p>
          <a:p>
            <a:pPr marL="0" lvl="0" indent="0" algn="ctr" rtl="0">
              <a:spcBef>
                <a:spcPts val="0"/>
              </a:spcBef>
              <a:spcAft>
                <a:spcPts val="0"/>
              </a:spcAft>
              <a:buNone/>
            </a:pPr>
            <a:r>
              <a:rPr lang="it" sz="1800"/>
              <a:t>a.s. 2018/2019</a:t>
            </a:r>
            <a:endParaRPr sz="1800"/>
          </a:p>
        </p:txBody>
      </p:sp>
      <p:sp>
        <p:nvSpPr>
          <p:cNvPr id="63" name="Google Shape;63;p13"/>
          <p:cNvSpPr txBox="1">
            <a:spLocks noGrp="1"/>
          </p:cNvSpPr>
          <p:nvPr>
            <p:ph type="subTitle" idx="1"/>
          </p:nvPr>
        </p:nvSpPr>
        <p:spPr>
          <a:xfrm rot="158650">
            <a:off x="225230" y="3503195"/>
            <a:ext cx="8460308" cy="13604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1800">
                <a:latin typeface="Comic Sans MS"/>
                <a:ea typeface="Comic Sans MS"/>
                <a:cs typeface="Comic Sans MS"/>
                <a:sym typeface="Comic Sans MS"/>
              </a:rPr>
              <a:t>PROGETTO EDUCATIVO-DIDATTICO</a:t>
            </a:r>
            <a:endParaRPr sz="1800">
              <a:latin typeface="Comic Sans MS"/>
              <a:ea typeface="Comic Sans MS"/>
              <a:cs typeface="Comic Sans MS"/>
              <a:sym typeface="Comic Sans MS"/>
            </a:endParaRPr>
          </a:p>
          <a:p>
            <a:pPr marL="0" lvl="0" indent="0" algn="ctr" rtl="0">
              <a:spcBef>
                <a:spcPts val="0"/>
              </a:spcBef>
              <a:spcAft>
                <a:spcPts val="0"/>
              </a:spcAft>
              <a:buNone/>
            </a:pPr>
            <a:r>
              <a:rPr lang="it" sz="3000">
                <a:latin typeface="Comic Sans MS"/>
                <a:ea typeface="Comic Sans MS"/>
                <a:cs typeface="Comic Sans MS"/>
                <a:sym typeface="Comic Sans MS"/>
              </a:rPr>
              <a:t>“ESSERE CITTADINI DEL NOSTRO TEMPO”</a:t>
            </a:r>
            <a:endParaRPr sz="3000">
              <a:latin typeface="Comic Sans MS"/>
              <a:ea typeface="Comic Sans MS"/>
              <a:cs typeface="Comic Sans MS"/>
              <a:sym typeface="Comic Sans MS"/>
            </a:endParaRPr>
          </a:p>
          <a:p>
            <a:pPr marL="0" lvl="0" indent="0" algn="ctr" rtl="0">
              <a:spcBef>
                <a:spcPts val="0"/>
              </a:spcBef>
              <a:spcAft>
                <a:spcPts val="0"/>
              </a:spcAft>
              <a:buNone/>
            </a:pPr>
            <a:r>
              <a:rPr lang="it" sz="3000">
                <a:latin typeface="Comic Sans MS"/>
                <a:ea typeface="Comic Sans MS"/>
                <a:cs typeface="Comic Sans MS"/>
                <a:sym typeface="Comic Sans MS"/>
              </a:rPr>
              <a:t>gruppo d’intersezione delle mele rosse</a:t>
            </a:r>
            <a:endParaRPr sz="3000">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flipH="1">
            <a:off x="5707425" y="840400"/>
            <a:ext cx="3048600" cy="2994600"/>
          </a:xfrm>
          <a:prstGeom prst="rect">
            <a:avLst/>
          </a:prstGeom>
          <a:solidFill>
            <a:srgbClr val="F3F3F3"/>
          </a:solidFill>
          <a:ln w="38100" cap="flat" cmpd="sng">
            <a:solidFill>
              <a:srgbClr val="0000FF"/>
            </a:solidFill>
            <a:prstDash val="solid"/>
            <a:round/>
            <a:headEnd type="none" w="sm" len="sm"/>
            <a:tailEnd type="none" w="sm" len="sm"/>
          </a:ln>
        </p:spPr>
        <p:txBody>
          <a:bodyPr spcFirstLastPara="1" wrap="square" lIns="90000" tIns="91425" rIns="91425" bIns="91425" anchor="b" anchorCtr="0">
            <a:noAutofit/>
          </a:bodyPr>
          <a:lstStyle/>
          <a:p>
            <a:pPr marL="0" lvl="0" indent="0" algn="l" rtl="0">
              <a:spcBef>
                <a:spcPts val="0"/>
              </a:spcBef>
              <a:spcAft>
                <a:spcPts val="0"/>
              </a:spcAft>
              <a:buNone/>
            </a:pPr>
            <a:r>
              <a:rPr lang="it"/>
              <a:t>ECCO IL CAMINO REALIZZATO PER ADDOBBARE LA CASA DI  NATALE NELLA NOSTRA SCUOLA</a:t>
            </a:r>
            <a:endParaRPr/>
          </a:p>
        </p:txBody>
      </p:sp>
      <p:pic>
        <p:nvPicPr>
          <p:cNvPr id="122" name="Google Shape;122;p22"/>
          <p:cNvPicPr preferRelativeResize="0"/>
          <p:nvPr/>
        </p:nvPicPr>
        <p:blipFill>
          <a:blip r:embed="rId3">
            <a:alphaModFix/>
          </a:blip>
          <a:stretch>
            <a:fillRect/>
          </a:stretch>
        </p:blipFill>
        <p:spPr>
          <a:xfrm>
            <a:off x="285400" y="800200"/>
            <a:ext cx="4976932" cy="3732699"/>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372500"/>
            <a:ext cx="8520600" cy="9435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sz="2400"/>
              <a:t>SECONDA FASE:</a:t>
            </a:r>
            <a:endParaRPr sz="2400"/>
          </a:p>
          <a:p>
            <a:pPr marL="0" lvl="0" indent="0" algn="l" rtl="0">
              <a:spcBef>
                <a:spcPts val="0"/>
              </a:spcBef>
              <a:spcAft>
                <a:spcPts val="0"/>
              </a:spcAft>
              <a:buNone/>
            </a:pPr>
            <a:r>
              <a:rPr lang="it"/>
              <a:t>REALIZZIAMO LA NATIVITA’ PER IL PRESEPE AQUILANO</a:t>
            </a:r>
            <a:endParaRPr/>
          </a:p>
        </p:txBody>
      </p:sp>
      <p:pic>
        <p:nvPicPr>
          <p:cNvPr id="128" name="Google Shape;128;p23"/>
          <p:cNvPicPr preferRelativeResize="0"/>
          <p:nvPr/>
        </p:nvPicPr>
        <p:blipFill>
          <a:blip r:embed="rId3">
            <a:alphaModFix/>
          </a:blip>
          <a:stretch>
            <a:fillRect/>
          </a:stretch>
        </p:blipFill>
        <p:spPr>
          <a:xfrm>
            <a:off x="2032550" y="1428125"/>
            <a:ext cx="4876800" cy="3248025"/>
          </a:xfrm>
          <a:prstGeom prst="rect">
            <a:avLst/>
          </a:prstGeom>
          <a:noFill/>
          <a:ln w="76200" cap="flat" cmpd="sng">
            <a:solidFill>
              <a:srgbClr val="FFFF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5544900" y="0"/>
            <a:ext cx="3291600" cy="4928700"/>
          </a:xfrm>
          <a:prstGeom prst="rect">
            <a:avLst/>
          </a:prstGeom>
          <a:solidFill>
            <a:srgbClr val="F3F3F3"/>
          </a:solidFill>
        </p:spPr>
        <p:txBody>
          <a:bodyPr spcFirstLastPara="1" wrap="square" lIns="91425" tIns="91425" rIns="91425" bIns="91425" anchor="b" anchorCtr="0">
            <a:noAutofit/>
          </a:bodyPr>
          <a:lstStyle/>
          <a:p>
            <a:pPr marL="457200" lvl="0" indent="457200" algn="r" rtl="0">
              <a:spcBef>
                <a:spcPts val="0"/>
              </a:spcBef>
              <a:spcAft>
                <a:spcPts val="0"/>
              </a:spcAft>
              <a:buNone/>
            </a:pPr>
            <a:r>
              <a:rPr lang="it"/>
              <a:t>DALLE STOFFE     ARRIVATE DA LONTANO </a:t>
            </a:r>
            <a:endParaRPr/>
          </a:p>
          <a:p>
            <a:pPr marL="0" lvl="0" indent="0" algn="r" rtl="0">
              <a:spcBef>
                <a:spcPts val="0"/>
              </a:spcBef>
              <a:spcAft>
                <a:spcPts val="0"/>
              </a:spcAft>
              <a:buNone/>
            </a:pPr>
            <a:r>
              <a:rPr lang="it"/>
              <a:t>PER</a:t>
            </a:r>
            <a:endParaRPr/>
          </a:p>
          <a:p>
            <a:pPr marL="0" lvl="0" indent="0" algn="r" rtl="0">
              <a:spcBef>
                <a:spcPts val="0"/>
              </a:spcBef>
              <a:spcAft>
                <a:spcPts val="0"/>
              </a:spcAft>
              <a:buNone/>
            </a:pPr>
            <a:r>
              <a:rPr lang="it"/>
              <a:t> IL CONCORSO </a:t>
            </a:r>
            <a:endParaRPr/>
          </a:p>
          <a:p>
            <a:pPr marL="0" lvl="0" indent="0" algn="r" rtl="0">
              <a:spcBef>
                <a:spcPts val="0"/>
              </a:spcBef>
              <a:spcAft>
                <a:spcPts val="0"/>
              </a:spcAft>
              <a:buNone/>
            </a:pPr>
            <a:r>
              <a:rPr lang="it"/>
              <a:t>NAZIONALE </a:t>
            </a:r>
            <a:endParaRPr/>
          </a:p>
          <a:p>
            <a:pPr marL="0" lvl="0" indent="0" algn="r" rtl="0">
              <a:spcBef>
                <a:spcPts val="0"/>
              </a:spcBef>
              <a:spcAft>
                <a:spcPts val="0"/>
              </a:spcAft>
              <a:buNone/>
            </a:pPr>
            <a:r>
              <a:rPr lang="it"/>
              <a:t>DI </a:t>
            </a:r>
            <a:endParaRPr/>
          </a:p>
          <a:p>
            <a:pPr marL="0" lvl="0" indent="0" algn="r" rtl="0">
              <a:spcBef>
                <a:spcPts val="0"/>
              </a:spcBef>
              <a:spcAft>
                <a:spcPts val="0"/>
              </a:spcAft>
              <a:buNone/>
            </a:pPr>
            <a:r>
              <a:rPr lang="it"/>
              <a:t>SARABANDA</a:t>
            </a:r>
            <a:endParaRPr/>
          </a:p>
          <a:p>
            <a:pPr marL="0" lvl="0" indent="0" algn="r" rtl="0">
              <a:spcBef>
                <a:spcPts val="0"/>
              </a:spcBef>
              <a:spcAft>
                <a:spcPts val="0"/>
              </a:spcAft>
              <a:buNone/>
            </a:pPr>
            <a:r>
              <a:rPr lang="it"/>
              <a:t> SI SCELGONO </a:t>
            </a:r>
            <a:endParaRPr/>
          </a:p>
          <a:p>
            <a:pPr marL="0" lvl="0" indent="0" algn="r" rtl="0">
              <a:spcBef>
                <a:spcPts val="0"/>
              </a:spcBef>
              <a:spcAft>
                <a:spcPts val="0"/>
              </a:spcAft>
              <a:buNone/>
            </a:pPr>
            <a:r>
              <a:rPr lang="it"/>
              <a:t>LE PIU’ ADATTE PER…. </a:t>
            </a:r>
            <a:endParaRPr/>
          </a:p>
        </p:txBody>
      </p:sp>
      <p:pic>
        <p:nvPicPr>
          <p:cNvPr id="134" name="Google Shape;134;p24"/>
          <p:cNvPicPr preferRelativeResize="0"/>
          <p:nvPr/>
        </p:nvPicPr>
        <p:blipFill>
          <a:blip r:embed="rId3">
            <a:alphaModFix/>
          </a:blip>
          <a:stretch>
            <a:fillRect/>
          </a:stretch>
        </p:blipFill>
        <p:spPr>
          <a:xfrm>
            <a:off x="152400" y="1258400"/>
            <a:ext cx="4976932" cy="3732699"/>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372500"/>
            <a:ext cx="4260300" cy="7335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a:t>..COSTRUIRE LA CAPANNA</a:t>
            </a:r>
            <a:endParaRPr/>
          </a:p>
        </p:txBody>
      </p:sp>
      <p:pic>
        <p:nvPicPr>
          <p:cNvPr id="140" name="Google Shape;140;p25"/>
          <p:cNvPicPr preferRelativeResize="0"/>
          <p:nvPr/>
        </p:nvPicPr>
        <p:blipFill>
          <a:blip r:embed="rId3">
            <a:alphaModFix/>
          </a:blip>
          <a:stretch>
            <a:fillRect/>
          </a:stretch>
        </p:blipFill>
        <p:spPr>
          <a:xfrm>
            <a:off x="152400" y="1258400"/>
            <a:ext cx="4976932" cy="3732699"/>
          </a:xfrm>
          <a:prstGeom prst="rect">
            <a:avLst/>
          </a:prstGeom>
          <a:noFill/>
          <a:ln w="38100" cap="flat" cmpd="sng">
            <a:solidFill>
              <a:srgbClr val="FF00FF"/>
            </a:solidFill>
            <a:prstDash val="solid"/>
            <a:round/>
            <a:headEnd type="none" w="sm" len="sm"/>
            <a:tailEnd type="none" w="sm" len="sm"/>
          </a:ln>
        </p:spPr>
      </p:pic>
      <p:pic>
        <p:nvPicPr>
          <p:cNvPr id="141" name="Google Shape;141;p25"/>
          <p:cNvPicPr preferRelativeResize="0"/>
          <p:nvPr/>
        </p:nvPicPr>
        <p:blipFill>
          <a:blip r:embed="rId4">
            <a:alphaModFix/>
          </a:blip>
          <a:stretch>
            <a:fillRect/>
          </a:stretch>
        </p:blipFill>
        <p:spPr>
          <a:xfrm>
            <a:off x="5747850" y="279375"/>
            <a:ext cx="3056476" cy="2292376"/>
          </a:xfrm>
          <a:prstGeom prst="rect">
            <a:avLst/>
          </a:prstGeom>
          <a:noFill/>
          <a:ln w="38100" cap="flat" cmpd="sng">
            <a:solidFill>
              <a:srgbClr val="FF00FF"/>
            </a:solidFill>
            <a:prstDash val="solid"/>
            <a:round/>
            <a:headEnd type="none" w="sm" len="sm"/>
            <a:tailEnd type="none" w="sm" len="sm"/>
          </a:ln>
        </p:spPr>
      </p:pic>
      <p:pic>
        <p:nvPicPr>
          <p:cNvPr id="142" name="Google Shape;142;p25"/>
          <p:cNvPicPr preferRelativeResize="0"/>
          <p:nvPr/>
        </p:nvPicPr>
        <p:blipFill>
          <a:blip r:embed="rId5">
            <a:alphaModFix/>
          </a:blip>
          <a:stretch>
            <a:fillRect/>
          </a:stretch>
        </p:blipFill>
        <p:spPr>
          <a:xfrm>
            <a:off x="5827944" y="2818876"/>
            <a:ext cx="2896297" cy="2172223"/>
          </a:xfrm>
          <a:prstGeom prst="rect">
            <a:avLst/>
          </a:prstGeom>
          <a:noFill/>
          <a:ln w="38100" cap="flat" cmpd="sng">
            <a:solidFill>
              <a:srgbClr val="FF00F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304225" y="152400"/>
            <a:ext cx="3603900" cy="6132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a:t>...REALIZZARE I PASTORI</a:t>
            </a:r>
            <a:endParaRPr/>
          </a:p>
        </p:txBody>
      </p:sp>
      <p:pic>
        <p:nvPicPr>
          <p:cNvPr id="148" name="Google Shape;148;p26"/>
          <p:cNvPicPr preferRelativeResize="0"/>
          <p:nvPr/>
        </p:nvPicPr>
        <p:blipFill>
          <a:blip r:embed="rId3">
            <a:alphaModFix/>
          </a:blip>
          <a:stretch>
            <a:fillRect/>
          </a:stretch>
        </p:blipFill>
        <p:spPr>
          <a:xfrm>
            <a:off x="3215150" y="1166825"/>
            <a:ext cx="2317798" cy="1723849"/>
          </a:xfrm>
          <a:prstGeom prst="rect">
            <a:avLst/>
          </a:prstGeom>
          <a:noFill/>
          <a:ln w="19050" cap="flat" cmpd="sng">
            <a:solidFill>
              <a:schemeClr val="dk2"/>
            </a:solidFill>
            <a:prstDash val="solid"/>
            <a:round/>
            <a:headEnd type="none" w="sm" len="sm"/>
            <a:tailEnd type="none" w="sm" len="sm"/>
          </a:ln>
        </p:spPr>
      </p:pic>
      <p:pic>
        <p:nvPicPr>
          <p:cNvPr id="149" name="Google Shape;149;p26"/>
          <p:cNvPicPr preferRelativeResize="0"/>
          <p:nvPr/>
        </p:nvPicPr>
        <p:blipFill>
          <a:blip r:embed="rId4">
            <a:alphaModFix/>
          </a:blip>
          <a:stretch>
            <a:fillRect/>
          </a:stretch>
        </p:blipFill>
        <p:spPr>
          <a:xfrm>
            <a:off x="5788125" y="2822050"/>
            <a:ext cx="3134674" cy="2149524"/>
          </a:xfrm>
          <a:prstGeom prst="rect">
            <a:avLst/>
          </a:prstGeom>
          <a:noFill/>
          <a:ln w="19050" cap="flat" cmpd="sng">
            <a:solidFill>
              <a:schemeClr val="dk2"/>
            </a:solidFill>
            <a:prstDash val="solid"/>
            <a:round/>
            <a:headEnd type="none" w="sm" len="sm"/>
            <a:tailEnd type="none" w="sm" len="sm"/>
          </a:ln>
        </p:spPr>
      </p:pic>
      <p:pic>
        <p:nvPicPr>
          <p:cNvPr id="150" name="Google Shape;150;p26"/>
          <p:cNvPicPr preferRelativeResize="0"/>
          <p:nvPr/>
        </p:nvPicPr>
        <p:blipFill>
          <a:blip r:embed="rId5">
            <a:alphaModFix/>
          </a:blip>
          <a:stretch>
            <a:fillRect/>
          </a:stretch>
        </p:blipFill>
        <p:spPr>
          <a:xfrm>
            <a:off x="5694100" y="152400"/>
            <a:ext cx="3357373" cy="2625923"/>
          </a:xfrm>
          <a:prstGeom prst="rect">
            <a:avLst/>
          </a:prstGeom>
          <a:noFill/>
          <a:ln w="19050" cap="flat" cmpd="sng">
            <a:solidFill>
              <a:schemeClr val="dk2"/>
            </a:solidFill>
            <a:prstDash val="solid"/>
            <a:round/>
            <a:headEnd type="none" w="sm" len="sm"/>
            <a:tailEnd type="none" w="sm" len="sm"/>
          </a:ln>
        </p:spPr>
      </p:pic>
      <p:pic>
        <p:nvPicPr>
          <p:cNvPr id="151" name="Google Shape;151;p26"/>
          <p:cNvPicPr preferRelativeResize="0"/>
          <p:nvPr/>
        </p:nvPicPr>
        <p:blipFill>
          <a:blip r:embed="rId6">
            <a:alphaModFix/>
          </a:blip>
          <a:stretch>
            <a:fillRect/>
          </a:stretch>
        </p:blipFill>
        <p:spPr>
          <a:xfrm>
            <a:off x="304225" y="2869962"/>
            <a:ext cx="2738299" cy="2053713"/>
          </a:xfrm>
          <a:prstGeom prst="rect">
            <a:avLst/>
          </a:prstGeom>
          <a:noFill/>
          <a:ln w="19050" cap="flat" cmpd="sng">
            <a:solidFill>
              <a:schemeClr val="dk2"/>
            </a:solidFill>
            <a:prstDash val="solid"/>
            <a:round/>
            <a:headEnd type="none" w="sm" len="sm"/>
            <a:tailEnd type="none" w="sm" len="sm"/>
          </a:ln>
        </p:spPr>
      </p:pic>
      <p:pic>
        <p:nvPicPr>
          <p:cNvPr id="152" name="Google Shape;152;p26"/>
          <p:cNvPicPr preferRelativeResize="0"/>
          <p:nvPr/>
        </p:nvPicPr>
        <p:blipFill>
          <a:blip r:embed="rId7">
            <a:alphaModFix/>
          </a:blip>
          <a:stretch>
            <a:fillRect/>
          </a:stretch>
        </p:blipFill>
        <p:spPr>
          <a:xfrm>
            <a:off x="3136550" y="2951500"/>
            <a:ext cx="2557548" cy="2053724"/>
          </a:xfrm>
          <a:prstGeom prst="rect">
            <a:avLst/>
          </a:prstGeom>
          <a:noFill/>
          <a:ln w="19050" cap="flat" cmpd="sng">
            <a:solidFill>
              <a:schemeClr val="dk2"/>
            </a:solidFill>
            <a:prstDash val="solid"/>
            <a:round/>
            <a:headEnd type="none" w="sm" len="sm"/>
            <a:tailEnd type="none" w="sm" len="sm"/>
          </a:ln>
        </p:spPr>
      </p:pic>
      <p:pic>
        <p:nvPicPr>
          <p:cNvPr id="153" name="Google Shape;153;p26"/>
          <p:cNvPicPr preferRelativeResize="0"/>
          <p:nvPr/>
        </p:nvPicPr>
        <p:blipFill>
          <a:blip r:embed="rId8">
            <a:alphaModFix/>
          </a:blip>
          <a:stretch>
            <a:fillRect/>
          </a:stretch>
        </p:blipFill>
        <p:spPr>
          <a:xfrm>
            <a:off x="304223" y="858685"/>
            <a:ext cx="2557548" cy="19181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159" name="Google Shape;159;p27"/>
          <p:cNvPicPr preferRelativeResize="0"/>
          <p:nvPr/>
        </p:nvPicPr>
        <p:blipFill>
          <a:blip r:embed="rId3">
            <a:alphaModFix/>
          </a:blip>
          <a:stretch>
            <a:fillRect/>
          </a:stretch>
        </p:blipFill>
        <p:spPr>
          <a:xfrm>
            <a:off x="3469475" y="90050"/>
            <a:ext cx="5362826" cy="3065898"/>
          </a:xfrm>
          <a:prstGeom prst="rect">
            <a:avLst/>
          </a:prstGeom>
          <a:noFill/>
          <a:ln w="19050" cap="flat" cmpd="sng">
            <a:solidFill>
              <a:schemeClr val="dk2"/>
            </a:solidFill>
            <a:prstDash val="solid"/>
            <a:round/>
            <a:headEnd type="none" w="sm" len="sm"/>
            <a:tailEnd type="none" w="sm" len="sm"/>
          </a:ln>
        </p:spPr>
      </p:pic>
      <p:pic>
        <p:nvPicPr>
          <p:cNvPr id="160" name="Google Shape;160;p27"/>
          <p:cNvPicPr preferRelativeResize="0"/>
          <p:nvPr/>
        </p:nvPicPr>
        <p:blipFill>
          <a:blip r:embed="rId4">
            <a:alphaModFix/>
          </a:blip>
          <a:stretch>
            <a:fillRect/>
          </a:stretch>
        </p:blipFill>
        <p:spPr>
          <a:xfrm>
            <a:off x="311700" y="372500"/>
            <a:ext cx="2991949" cy="2125402"/>
          </a:xfrm>
          <a:prstGeom prst="rect">
            <a:avLst/>
          </a:prstGeom>
          <a:noFill/>
          <a:ln w="19050" cap="flat" cmpd="sng">
            <a:solidFill>
              <a:schemeClr val="dk2"/>
            </a:solidFill>
            <a:prstDash val="solid"/>
            <a:round/>
            <a:headEnd type="none" w="sm" len="sm"/>
            <a:tailEnd type="none" w="sm" len="sm"/>
          </a:ln>
        </p:spPr>
      </p:pic>
      <p:pic>
        <p:nvPicPr>
          <p:cNvPr id="161" name="Google Shape;161;p27"/>
          <p:cNvPicPr preferRelativeResize="0"/>
          <p:nvPr/>
        </p:nvPicPr>
        <p:blipFill>
          <a:blip r:embed="rId5">
            <a:alphaModFix/>
          </a:blip>
          <a:stretch>
            <a:fillRect/>
          </a:stretch>
        </p:blipFill>
        <p:spPr>
          <a:xfrm>
            <a:off x="284805" y="2776474"/>
            <a:ext cx="2833869" cy="2125402"/>
          </a:xfrm>
          <a:prstGeom prst="rect">
            <a:avLst/>
          </a:prstGeom>
          <a:noFill/>
          <a:ln w="19050" cap="flat" cmpd="sng">
            <a:solidFill>
              <a:schemeClr val="dk2"/>
            </a:solidFill>
            <a:prstDash val="solid"/>
            <a:round/>
            <a:headEnd type="none" w="sm" len="sm"/>
            <a:tailEnd type="none" w="sm" len="sm"/>
          </a:ln>
        </p:spPr>
      </p:pic>
      <p:pic>
        <p:nvPicPr>
          <p:cNvPr id="162" name="Google Shape;162;p27"/>
          <p:cNvPicPr preferRelativeResize="0"/>
          <p:nvPr/>
        </p:nvPicPr>
        <p:blipFill>
          <a:blip r:embed="rId6">
            <a:alphaModFix/>
          </a:blip>
          <a:stretch>
            <a:fillRect/>
          </a:stretch>
        </p:blipFill>
        <p:spPr>
          <a:xfrm>
            <a:off x="5600100" y="3239850"/>
            <a:ext cx="2717102" cy="1755924"/>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66"/>
        <p:cNvGrpSpPr/>
        <p:nvPr/>
      </p:nvGrpSpPr>
      <p:grpSpPr>
        <a:xfrm>
          <a:off x="0" y="0"/>
          <a:ext cx="0" cy="0"/>
          <a:chOff x="0" y="0"/>
          <a:chExt cx="0" cy="0"/>
        </a:xfrm>
      </p:grpSpPr>
      <p:pic>
        <p:nvPicPr>
          <p:cNvPr id="167" name="Google Shape;167;p28"/>
          <p:cNvPicPr preferRelativeResize="0"/>
          <p:nvPr/>
        </p:nvPicPr>
        <p:blipFill>
          <a:blip r:embed="rId3">
            <a:alphaModFix/>
          </a:blip>
          <a:stretch>
            <a:fillRect/>
          </a:stretch>
        </p:blipFill>
        <p:spPr>
          <a:xfrm>
            <a:off x="195650" y="595575"/>
            <a:ext cx="3292900" cy="3110976"/>
          </a:xfrm>
          <a:prstGeom prst="rect">
            <a:avLst/>
          </a:prstGeom>
          <a:noFill/>
          <a:ln w="76200" cap="flat" cmpd="sng">
            <a:solidFill>
              <a:srgbClr val="FF0000"/>
            </a:solidFill>
            <a:prstDash val="solid"/>
            <a:round/>
            <a:headEnd type="none" w="sm" len="sm"/>
            <a:tailEnd type="none" w="sm" len="sm"/>
          </a:ln>
        </p:spPr>
      </p:pic>
      <p:pic>
        <p:nvPicPr>
          <p:cNvPr id="168" name="Google Shape;168;p28"/>
          <p:cNvPicPr preferRelativeResize="0"/>
          <p:nvPr/>
        </p:nvPicPr>
        <p:blipFill>
          <a:blip r:embed="rId4">
            <a:alphaModFix/>
          </a:blip>
          <a:stretch>
            <a:fillRect/>
          </a:stretch>
        </p:blipFill>
        <p:spPr>
          <a:xfrm>
            <a:off x="3640950" y="1557825"/>
            <a:ext cx="2866501" cy="3182799"/>
          </a:xfrm>
          <a:prstGeom prst="rect">
            <a:avLst/>
          </a:prstGeom>
          <a:noFill/>
          <a:ln w="76200" cap="flat" cmpd="sng">
            <a:solidFill>
              <a:srgbClr val="FFFF00"/>
            </a:solidFill>
            <a:prstDash val="solid"/>
            <a:round/>
            <a:headEnd type="none" w="sm" len="sm"/>
            <a:tailEnd type="none" w="sm" len="sm"/>
          </a:ln>
        </p:spPr>
      </p:pic>
      <p:pic>
        <p:nvPicPr>
          <p:cNvPr id="169" name="Google Shape;169;p28"/>
          <p:cNvPicPr preferRelativeResize="0"/>
          <p:nvPr/>
        </p:nvPicPr>
        <p:blipFill>
          <a:blip r:embed="rId5">
            <a:alphaModFix/>
          </a:blip>
          <a:stretch>
            <a:fillRect/>
          </a:stretch>
        </p:blipFill>
        <p:spPr>
          <a:xfrm>
            <a:off x="6659851" y="152400"/>
            <a:ext cx="2331750" cy="2830619"/>
          </a:xfrm>
          <a:prstGeom prst="rect">
            <a:avLst/>
          </a:prstGeom>
          <a:noFill/>
          <a:ln w="76200" cap="flat" cmpd="sng">
            <a:solidFill>
              <a:schemeClr val="accent5"/>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220100"/>
            <a:ext cx="8520600" cy="1024200"/>
          </a:xfrm>
          <a:prstGeom prst="rect">
            <a:avLst/>
          </a:prstGeom>
          <a:solidFill>
            <a:schemeClr val="lt1"/>
          </a:solidFill>
        </p:spPr>
        <p:txBody>
          <a:bodyPr spcFirstLastPara="1" wrap="square" lIns="91425" tIns="91425" rIns="91425" bIns="91425" anchor="b" anchorCtr="0">
            <a:noAutofit/>
          </a:bodyPr>
          <a:lstStyle/>
          <a:p>
            <a:pPr marL="0" lvl="0" indent="0" algn="l" rtl="0">
              <a:spcBef>
                <a:spcPts val="0"/>
              </a:spcBef>
              <a:spcAft>
                <a:spcPts val="0"/>
              </a:spcAft>
              <a:buNone/>
            </a:pPr>
            <a:r>
              <a:rPr lang="it" sz="2400"/>
              <a:t>TERZA FASE:</a:t>
            </a:r>
            <a:endParaRPr sz="2400"/>
          </a:p>
          <a:p>
            <a:pPr marL="0" lvl="0" indent="0" algn="l" rtl="0">
              <a:spcBef>
                <a:spcPts val="0"/>
              </a:spcBef>
              <a:spcAft>
                <a:spcPts val="0"/>
              </a:spcAft>
              <a:buNone/>
            </a:pPr>
            <a:r>
              <a:rPr lang="it"/>
              <a:t>DIPINGIAMO IL CIELO E COSTRUIAMO STELLE BRILLANTI</a:t>
            </a:r>
            <a:endParaRPr/>
          </a:p>
        </p:txBody>
      </p:sp>
      <p:pic>
        <p:nvPicPr>
          <p:cNvPr id="175" name="Google Shape;175;p29"/>
          <p:cNvPicPr preferRelativeResize="0"/>
          <p:nvPr/>
        </p:nvPicPr>
        <p:blipFill>
          <a:blip r:embed="rId3">
            <a:alphaModFix/>
          </a:blip>
          <a:stretch>
            <a:fillRect/>
          </a:stretch>
        </p:blipFill>
        <p:spPr>
          <a:xfrm>
            <a:off x="252450" y="1332050"/>
            <a:ext cx="2404526" cy="1803375"/>
          </a:xfrm>
          <a:prstGeom prst="rect">
            <a:avLst/>
          </a:prstGeom>
          <a:noFill/>
          <a:ln w="28575" cap="flat" cmpd="sng">
            <a:solidFill>
              <a:srgbClr val="FFFF00"/>
            </a:solidFill>
            <a:prstDash val="solid"/>
            <a:round/>
            <a:headEnd type="none" w="sm" len="sm"/>
            <a:tailEnd type="none" w="sm" len="sm"/>
          </a:ln>
        </p:spPr>
      </p:pic>
      <p:pic>
        <p:nvPicPr>
          <p:cNvPr id="176" name="Google Shape;176;p29"/>
          <p:cNvPicPr preferRelativeResize="0"/>
          <p:nvPr/>
        </p:nvPicPr>
        <p:blipFill>
          <a:blip r:embed="rId4">
            <a:alphaModFix/>
          </a:blip>
          <a:stretch>
            <a:fillRect/>
          </a:stretch>
        </p:blipFill>
        <p:spPr>
          <a:xfrm>
            <a:off x="252450" y="3295225"/>
            <a:ext cx="2267223" cy="1700402"/>
          </a:xfrm>
          <a:prstGeom prst="rect">
            <a:avLst/>
          </a:prstGeom>
          <a:noFill/>
          <a:ln w="28575" cap="flat" cmpd="sng">
            <a:solidFill>
              <a:schemeClr val="dk2"/>
            </a:solidFill>
            <a:prstDash val="solid"/>
            <a:round/>
            <a:headEnd type="none" w="sm" len="sm"/>
            <a:tailEnd type="none" w="sm" len="sm"/>
          </a:ln>
        </p:spPr>
      </p:pic>
      <p:pic>
        <p:nvPicPr>
          <p:cNvPr id="177" name="Google Shape;177;p29"/>
          <p:cNvPicPr preferRelativeResize="0"/>
          <p:nvPr/>
        </p:nvPicPr>
        <p:blipFill>
          <a:blip r:embed="rId5">
            <a:alphaModFix/>
          </a:blip>
          <a:stretch>
            <a:fillRect/>
          </a:stretch>
        </p:blipFill>
        <p:spPr>
          <a:xfrm>
            <a:off x="6490075" y="2753049"/>
            <a:ext cx="2500577" cy="2072198"/>
          </a:xfrm>
          <a:prstGeom prst="rect">
            <a:avLst/>
          </a:prstGeom>
          <a:noFill/>
          <a:ln w="28575" cap="flat" cmpd="sng">
            <a:solidFill>
              <a:srgbClr val="9900FF"/>
            </a:solidFill>
            <a:prstDash val="solid"/>
            <a:round/>
            <a:headEnd type="none" w="sm" len="sm"/>
            <a:tailEnd type="none" w="sm" len="sm"/>
          </a:ln>
        </p:spPr>
      </p:pic>
      <p:pic>
        <p:nvPicPr>
          <p:cNvPr id="178" name="Google Shape;178;p29"/>
          <p:cNvPicPr preferRelativeResize="0"/>
          <p:nvPr/>
        </p:nvPicPr>
        <p:blipFill>
          <a:blip r:embed="rId6">
            <a:alphaModFix/>
          </a:blip>
          <a:stretch>
            <a:fillRect/>
          </a:stretch>
        </p:blipFill>
        <p:spPr>
          <a:xfrm>
            <a:off x="2959310" y="1559250"/>
            <a:ext cx="3324493" cy="2493373"/>
          </a:xfrm>
          <a:prstGeom prst="rect">
            <a:avLst/>
          </a:prstGeom>
          <a:noFill/>
          <a:ln w="28575" cap="flat" cmpd="sng">
            <a:solidFill>
              <a:srgbClr val="00FF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372500"/>
            <a:ext cx="3757500" cy="733500"/>
          </a:xfrm>
          <a:prstGeom prst="rect">
            <a:avLst/>
          </a:prstGeom>
          <a:solidFill>
            <a:srgbClr val="FFFFFF"/>
          </a:solidFill>
        </p:spPr>
        <p:txBody>
          <a:bodyPr spcFirstLastPara="1" wrap="square" lIns="91425" tIns="91425" rIns="91425" bIns="91425" anchor="b" anchorCtr="0">
            <a:noAutofit/>
          </a:bodyPr>
          <a:lstStyle/>
          <a:p>
            <a:pPr marL="0" lvl="0" indent="0" algn="l" rtl="0">
              <a:spcBef>
                <a:spcPts val="0"/>
              </a:spcBef>
              <a:spcAft>
                <a:spcPts val="0"/>
              </a:spcAft>
              <a:buNone/>
            </a:pPr>
            <a:r>
              <a:rPr lang="it"/>
              <a:t>DA PICCOLE MACCHIE ….</a:t>
            </a:r>
            <a:endParaRPr/>
          </a:p>
        </p:txBody>
      </p:sp>
      <p:pic>
        <p:nvPicPr>
          <p:cNvPr id="184" name="Google Shape;184;p30"/>
          <p:cNvPicPr preferRelativeResize="0"/>
          <p:nvPr/>
        </p:nvPicPr>
        <p:blipFill>
          <a:blip r:embed="rId3">
            <a:alphaModFix/>
          </a:blip>
          <a:stretch>
            <a:fillRect/>
          </a:stretch>
        </p:blipFill>
        <p:spPr>
          <a:xfrm>
            <a:off x="311700" y="1298982"/>
            <a:ext cx="5328824" cy="3750516"/>
          </a:xfrm>
          <a:prstGeom prst="rect">
            <a:avLst/>
          </a:prstGeom>
          <a:noFill/>
          <a:ln w="19050" cap="flat" cmpd="sng">
            <a:solidFill>
              <a:srgbClr val="6D9EEB"/>
            </a:solidFill>
            <a:prstDash val="solid"/>
            <a:round/>
            <a:headEnd type="none" w="sm" len="sm"/>
            <a:tailEnd type="none" w="sm" len="sm"/>
          </a:ln>
        </p:spPr>
      </p:pic>
      <p:pic>
        <p:nvPicPr>
          <p:cNvPr id="185" name="Google Shape;185;p30"/>
          <p:cNvPicPr preferRelativeResize="0"/>
          <p:nvPr/>
        </p:nvPicPr>
        <p:blipFill>
          <a:blip r:embed="rId4">
            <a:alphaModFix/>
          </a:blip>
          <a:stretch>
            <a:fillRect/>
          </a:stretch>
        </p:blipFill>
        <p:spPr>
          <a:xfrm>
            <a:off x="5774675" y="157675"/>
            <a:ext cx="3084477" cy="2313350"/>
          </a:xfrm>
          <a:prstGeom prst="rect">
            <a:avLst/>
          </a:prstGeom>
          <a:noFill/>
          <a:ln w="28575" cap="flat" cmpd="sng">
            <a:solidFill>
              <a:srgbClr val="FF9900"/>
            </a:solidFill>
            <a:prstDash val="solid"/>
            <a:round/>
            <a:headEnd type="none" w="sm" len="sm"/>
            <a:tailEnd type="none" w="sm" len="sm"/>
          </a:ln>
        </p:spPr>
      </p:pic>
      <p:pic>
        <p:nvPicPr>
          <p:cNvPr id="186" name="Google Shape;186;p30"/>
          <p:cNvPicPr preferRelativeResize="0"/>
          <p:nvPr/>
        </p:nvPicPr>
        <p:blipFill>
          <a:blip r:embed="rId5">
            <a:alphaModFix/>
          </a:blip>
          <a:stretch>
            <a:fillRect/>
          </a:stretch>
        </p:blipFill>
        <p:spPr>
          <a:xfrm>
            <a:off x="6074800" y="3088774"/>
            <a:ext cx="2333235" cy="1749926"/>
          </a:xfrm>
          <a:prstGeom prst="rect">
            <a:avLst/>
          </a:prstGeom>
          <a:noFill/>
          <a:ln w="28575" cap="flat" cmpd="sng">
            <a:solidFill>
              <a:srgbClr val="FF00FF"/>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372500"/>
            <a:ext cx="6591000" cy="733500"/>
          </a:xfrm>
          <a:prstGeom prst="rect">
            <a:avLst/>
          </a:prstGeom>
          <a:solidFill>
            <a:srgbClr val="FFFFFF"/>
          </a:solidFill>
        </p:spPr>
        <p:txBody>
          <a:bodyPr spcFirstLastPara="1" wrap="square" lIns="91425" tIns="91425" rIns="91425" bIns="91425" anchor="b" anchorCtr="0">
            <a:noAutofit/>
          </a:bodyPr>
          <a:lstStyle/>
          <a:p>
            <a:pPr marL="0" lvl="0" indent="0" algn="l" rtl="0">
              <a:spcBef>
                <a:spcPts val="0"/>
              </a:spcBef>
              <a:spcAft>
                <a:spcPts val="0"/>
              </a:spcAft>
              <a:buNone/>
            </a:pPr>
            <a:r>
              <a:rPr lang="it"/>
              <a:t>..CON L’AGGIUNTA DELLA PORPORINA DORATA</a:t>
            </a:r>
            <a:endParaRPr/>
          </a:p>
        </p:txBody>
      </p:sp>
      <p:pic>
        <p:nvPicPr>
          <p:cNvPr id="192" name="Google Shape;192;p31"/>
          <p:cNvPicPr preferRelativeResize="0"/>
          <p:nvPr/>
        </p:nvPicPr>
        <p:blipFill>
          <a:blip r:embed="rId3">
            <a:alphaModFix/>
          </a:blip>
          <a:stretch>
            <a:fillRect/>
          </a:stretch>
        </p:blipFill>
        <p:spPr>
          <a:xfrm>
            <a:off x="152400" y="1258400"/>
            <a:ext cx="4976932" cy="3732699"/>
          </a:xfrm>
          <a:prstGeom prst="rect">
            <a:avLst/>
          </a:prstGeom>
          <a:noFill/>
          <a:ln w="28575" cap="flat" cmpd="sng">
            <a:solidFill>
              <a:srgbClr val="FFFF00"/>
            </a:solidFill>
            <a:prstDash val="solid"/>
            <a:round/>
            <a:headEnd type="none" w="sm" len="sm"/>
            <a:tailEnd type="none" w="sm" len="sm"/>
          </a:ln>
        </p:spPr>
      </p:pic>
      <p:pic>
        <p:nvPicPr>
          <p:cNvPr id="193" name="Google Shape;193;p31"/>
          <p:cNvPicPr preferRelativeResize="0"/>
          <p:nvPr/>
        </p:nvPicPr>
        <p:blipFill>
          <a:blip r:embed="rId4">
            <a:alphaModFix/>
          </a:blip>
          <a:stretch>
            <a:fillRect/>
          </a:stretch>
        </p:blipFill>
        <p:spPr>
          <a:xfrm>
            <a:off x="5281732" y="1258400"/>
            <a:ext cx="3709870" cy="2782403"/>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67"/>
        <p:cNvGrpSpPr/>
        <p:nvPr/>
      </p:nvGrpSpPr>
      <p:grpSpPr>
        <a:xfrm>
          <a:off x="0" y="0"/>
          <a:ext cx="0" cy="0"/>
          <a:chOff x="0" y="0"/>
          <a:chExt cx="0" cy="0"/>
        </a:xfrm>
      </p:grpSpPr>
      <p:sp>
        <p:nvSpPr>
          <p:cNvPr id="68" name="Google Shape;68;p14"/>
          <p:cNvSpPr txBox="1"/>
          <p:nvPr/>
        </p:nvSpPr>
        <p:spPr>
          <a:xfrm>
            <a:off x="395600" y="126550"/>
            <a:ext cx="8572500" cy="43680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endParaRPr>
              <a:latin typeface="Lora"/>
              <a:ea typeface="Lora"/>
              <a:cs typeface="Lora"/>
              <a:sym typeface="Lora"/>
            </a:endParaRPr>
          </a:p>
          <a:p>
            <a:pPr marL="0" lvl="0" indent="0" algn="just" rtl="0">
              <a:lnSpc>
                <a:spcPct val="150000"/>
              </a:lnSpc>
              <a:spcBef>
                <a:spcPts val="0"/>
              </a:spcBef>
              <a:spcAft>
                <a:spcPts val="0"/>
              </a:spcAft>
              <a:buNone/>
            </a:pPr>
            <a:r>
              <a:rPr lang="it" b="1">
                <a:latin typeface="Lora"/>
                <a:ea typeface="Lora"/>
                <a:cs typeface="Lora"/>
                <a:sym typeface="Lora"/>
              </a:rPr>
              <a:t>Essendo la scuola un luogo di incontri, un grande contenitore dove confluiscono tante storie arrivate dalle famiglie e dal mondo e da dove ripartono nuove storie per nuovi cammini, le insegnanti della Scuola dell’Infanzia “Arcobaleno” di Gignano, già a partire dal mese di novembre come l’anno scorso, portano avanti un particolare progetto educativo-didattico  “ESSERE CITTADINI DEL PROPRIO TEMPO” per valorizzare le tradizioni e le usanze del periodo natalizio. </a:t>
            </a:r>
            <a:endParaRPr b="1">
              <a:latin typeface="Lora"/>
              <a:ea typeface="Lora"/>
              <a:cs typeface="Lora"/>
              <a:sym typeface="Lora"/>
            </a:endParaRPr>
          </a:p>
          <a:p>
            <a:pPr marL="0" lvl="0" indent="0" algn="just" rtl="0">
              <a:lnSpc>
                <a:spcPct val="150000"/>
              </a:lnSpc>
              <a:spcBef>
                <a:spcPts val="0"/>
              </a:spcBef>
              <a:spcAft>
                <a:spcPts val="0"/>
              </a:spcAft>
              <a:buNone/>
            </a:pPr>
            <a:endParaRPr b="1">
              <a:latin typeface="Lora"/>
              <a:ea typeface="Lora"/>
              <a:cs typeface="Lora"/>
              <a:sym typeface="Lora"/>
            </a:endParaRPr>
          </a:p>
          <a:p>
            <a:pPr marL="0" lvl="0" indent="0" algn="just" rtl="0">
              <a:lnSpc>
                <a:spcPct val="150000"/>
              </a:lnSpc>
              <a:spcBef>
                <a:spcPts val="0"/>
              </a:spcBef>
              <a:spcAft>
                <a:spcPts val="0"/>
              </a:spcAft>
              <a:buNone/>
            </a:pPr>
            <a:endParaRPr b="1">
              <a:latin typeface="Lora"/>
              <a:ea typeface="Lora"/>
              <a:cs typeface="Lora"/>
              <a:sym typeface="Lora"/>
            </a:endParaRPr>
          </a:p>
          <a:p>
            <a:pPr marL="0" lvl="0" indent="0" algn="just" rtl="0">
              <a:lnSpc>
                <a:spcPct val="150000"/>
              </a:lnSpc>
              <a:spcBef>
                <a:spcPts val="0"/>
              </a:spcBef>
              <a:spcAft>
                <a:spcPts val="0"/>
              </a:spcAft>
              <a:buNone/>
            </a:pPr>
            <a:r>
              <a:rPr lang="it" b="1">
                <a:latin typeface="Lora"/>
                <a:ea typeface="Lora"/>
                <a:cs typeface="Lora"/>
                <a:sym typeface="Lora"/>
              </a:rPr>
              <a:t>Attraverso la conoscenza della nostra cara città, con la sua planimetria, con le sue mura e le sue porte, una diversa dall’altra, abbiamo costruito con cartoni e cartapesta un presepe aquilano avente un trittico di stoffe venute da lontano. Infatti, tra case fatte con scatole di pasta e  personaggi di capsule di caffè i bambini hanno realizzato un presepe illuminato da una stella cometa con spartiti musicali in un cielo brillante.</a:t>
            </a:r>
            <a:endParaRPr b="1">
              <a:latin typeface="Lora"/>
              <a:ea typeface="Lora"/>
              <a:cs typeface="Lora"/>
              <a:sym typeface="Lora"/>
            </a:endParaRPr>
          </a:p>
          <a:p>
            <a:pPr marL="0" lvl="0" indent="0" algn="just" rtl="0">
              <a:lnSpc>
                <a:spcPct val="150000"/>
              </a:lnSpc>
              <a:spcBef>
                <a:spcPts val="0"/>
              </a:spcBef>
              <a:spcAft>
                <a:spcPts val="0"/>
              </a:spcAft>
              <a:buNone/>
            </a:pPr>
            <a:endParaRPr>
              <a:latin typeface="Lora"/>
              <a:ea typeface="Lora"/>
              <a:cs typeface="Lora"/>
              <a:sym typeface="Lora"/>
            </a:endParaRPr>
          </a:p>
          <a:p>
            <a:pPr marL="0" lvl="0" indent="0" algn="just" rtl="0">
              <a:lnSpc>
                <a:spcPct val="150000"/>
              </a:lnSpc>
              <a:spcBef>
                <a:spcPts val="0"/>
              </a:spcBef>
              <a:spcAft>
                <a:spcPts val="0"/>
              </a:spcAft>
              <a:buNone/>
            </a:pPr>
            <a:endParaRPr>
              <a:latin typeface="Lora"/>
              <a:ea typeface="Lora"/>
              <a:cs typeface="Lora"/>
              <a:sym typeface="Lor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97"/>
        <p:cNvGrpSpPr/>
        <p:nvPr/>
      </p:nvGrpSpPr>
      <p:grpSpPr>
        <a:xfrm>
          <a:off x="0" y="0"/>
          <a:ext cx="0" cy="0"/>
          <a:chOff x="0" y="0"/>
          <a:chExt cx="0" cy="0"/>
        </a:xfrm>
      </p:grpSpPr>
      <p:pic>
        <p:nvPicPr>
          <p:cNvPr id="198" name="Google Shape;198;p32"/>
          <p:cNvPicPr preferRelativeResize="0"/>
          <p:nvPr/>
        </p:nvPicPr>
        <p:blipFill>
          <a:blip r:embed="rId3">
            <a:alphaModFix/>
          </a:blip>
          <a:stretch>
            <a:fillRect/>
          </a:stretch>
        </p:blipFill>
        <p:spPr>
          <a:xfrm>
            <a:off x="447625" y="226250"/>
            <a:ext cx="2805002" cy="2103752"/>
          </a:xfrm>
          <a:prstGeom prst="rect">
            <a:avLst/>
          </a:prstGeom>
          <a:noFill/>
          <a:ln w="28575" cap="flat" cmpd="sng">
            <a:solidFill>
              <a:srgbClr val="0000FF"/>
            </a:solidFill>
            <a:prstDash val="solid"/>
            <a:round/>
            <a:headEnd type="none" w="sm" len="sm"/>
            <a:tailEnd type="none" w="sm" len="sm"/>
          </a:ln>
        </p:spPr>
      </p:pic>
      <p:pic>
        <p:nvPicPr>
          <p:cNvPr id="199" name="Google Shape;199;p32"/>
          <p:cNvPicPr preferRelativeResize="0"/>
          <p:nvPr/>
        </p:nvPicPr>
        <p:blipFill>
          <a:blip r:embed="rId4">
            <a:alphaModFix/>
          </a:blip>
          <a:stretch>
            <a:fillRect/>
          </a:stretch>
        </p:blipFill>
        <p:spPr>
          <a:xfrm>
            <a:off x="116399" y="2600974"/>
            <a:ext cx="3258506" cy="2443849"/>
          </a:xfrm>
          <a:prstGeom prst="rect">
            <a:avLst/>
          </a:prstGeom>
          <a:noFill/>
          <a:ln w="28575" cap="flat" cmpd="sng">
            <a:solidFill>
              <a:srgbClr val="F6B26B"/>
            </a:solidFill>
            <a:prstDash val="solid"/>
            <a:round/>
            <a:headEnd type="none" w="sm" len="sm"/>
            <a:tailEnd type="none" w="sm" len="sm"/>
          </a:ln>
        </p:spPr>
      </p:pic>
      <p:pic>
        <p:nvPicPr>
          <p:cNvPr id="200" name="Google Shape;200;p32"/>
          <p:cNvPicPr preferRelativeResize="0"/>
          <p:nvPr/>
        </p:nvPicPr>
        <p:blipFill>
          <a:blip r:embed="rId5">
            <a:alphaModFix/>
          </a:blip>
          <a:stretch>
            <a:fillRect/>
          </a:stretch>
        </p:blipFill>
        <p:spPr>
          <a:xfrm>
            <a:off x="3597525" y="993775"/>
            <a:ext cx="5010775" cy="4051050"/>
          </a:xfrm>
          <a:prstGeom prst="rect">
            <a:avLst/>
          </a:prstGeom>
          <a:noFill/>
          <a:ln w="28575" cap="flat" cmpd="sng">
            <a:solidFill>
              <a:srgbClr val="D5A6BD"/>
            </a:solidFill>
            <a:prstDash val="solid"/>
            <a:round/>
            <a:headEnd type="none" w="sm" len="sm"/>
            <a:tailEnd type="none" w="sm" len="sm"/>
          </a:ln>
        </p:spPr>
      </p:pic>
      <p:sp>
        <p:nvSpPr>
          <p:cNvPr id="201" name="Google Shape;201;p32"/>
          <p:cNvSpPr txBox="1"/>
          <p:nvPr/>
        </p:nvSpPr>
        <p:spPr>
          <a:xfrm>
            <a:off x="3666250" y="295450"/>
            <a:ext cx="4713900" cy="571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a:latin typeface="Oswald"/>
                <a:ea typeface="Oswald"/>
                <a:cs typeface="Oswald"/>
                <a:sym typeface="Oswald"/>
              </a:rPr>
              <a:t>...AL MERAVIGLIOSO CIELO BRILLANTE</a:t>
            </a:r>
            <a:endParaRPr sz="2400">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05"/>
        <p:cNvGrpSpPr/>
        <p:nvPr/>
      </p:nvGrpSpPr>
      <p:grpSpPr>
        <a:xfrm>
          <a:off x="0" y="0"/>
          <a:ext cx="0" cy="0"/>
          <a:chOff x="0" y="0"/>
          <a:chExt cx="0" cy="0"/>
        </a:xfrm>
      </p:grpSpPr>
      <p:pic>
        <p:nvPicPr>
          <p:cNvPr id="206" name="Google Shape;206;p33"/>
          <p:cNvPicPr preferRelativeResize="0"/>
          <p:nvPr/>
        </p:nvPicPr>
        <p:blipFill>
          <a:blip r:embed="rId3">
            <a:alphaModFix/>
          </a:blip>
          <a:stretch>
            <a:fillRect/>
          </a:stretch>
        </p:blipFill>
        <p:spPr>
          <a:xfrm>
            <a:off x="906800" y="246875"/>
            <a:ext cx="2422651" cy="1817000"/>
          </a:xfrm>
          <a:prstGeom prst="rect">
            <a:avLst/>
          </a:prstGeom>
          <a:noFill/>
          <a:ln w="76200" cap="flat" cmpd="sng">
            <a:solidFill>
              <a:srgbClr val="FFFF00"/>
            </a:solidFill>
            <a:prstDash val="solid"/>
            <a:round/>
            <a:headEnd type="none" w="sm" len="sm"/>
            <a:tailEnd type="none" w="sm" len="sm"/>
          </a:ln>
        </p:spPr>
      </p:pic>
      <p:pic>
        <p:nvPicPr>
          <p:cNvPr id="207" name="Google Shape;207;p33"/>
          <p:cNvPicPr preferRelativeResize="0"/>
          <p:nvPr/>
        </p:nvPicPr>
        <p:blipFill>
          <a:blip r:embed="rId4">
            <a:alphaModFix/>
          </a:blip>
          <a:stretch>
            <a:fillRect/>
          </a:stretch>
        </p:blipFill>
        <p:spPr>
          <a:xfrm>
            <a:off x="4260600" y="283825"/>
            <a:ext cx="2618798" cy="1935975"/>
          </a:xfrm>
          <a:prstGeom prst="rect">
            <a:avLst/>
          </a:prstGeom>
          <a:noFill/>
          <a:ln w="76200" cap="flat" cmpd="sng">
            <a:solidFill>
              <a:srgbClr val="FFFF00"/>
            </a:solidFill>
            <a:prstDash val="solid"/>
            <a:round/>
            <a:headEnd type="none" w="sm" len="sm"/>
            <a:tailEnd type="none" w="sm" len="sm"/>
          </a:ln>
        </p:spPr>
      </p:pic>
      <p:sp>
        <p:nvSpPr>
          <p:cNvPr id="208" name="Google Shape;208;p33"/>
          <p:cNvSpPr txBox="1"/>
          <p:nvPr/>
        </p:nvSpPr>
        <p:spPr>
          <a:xfrm>
            <a:off x="151725" y="2277075"/>
            <a:ext cx="3613800" cy="665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a:latin typeface="Oswald"/>
                <a:ea typeface="Oswald"/>
                <a:cs typeface="Oswald"/>
                <a:sym typeface="Oswald"/>
              </a:rPr>
              <a:t>.</a:t>
            </a:r>
            <a:r>
              <a:rPr lang="it" sz="2400">
                <a:latin typeface="Oswald"/>
                <a:ea typeface="Oswald"/>
                <a:cs typeface="Oswald"/>
                <a:sym typeface="Oswald"/>
              </a:rPr>
              <a:t>..ALLE  STELLE MUSICALI</a:t>
            </a:r>
            <a:endParaRPr sz="2400">
              <a:latin typeface="Oswald"/>
              <a:ea typeface="Oswald"/>
              <a:cs typeface="Oswald"/>
              <a:sym typeface="Oswald"/>
            </a:endParaRPr>
          </a:p>
        </p:txBody>
      </p:sp>
      <p:pic>
        <p:nvPicPr>
          <p:cNvPr id="209" name="Google Shape;209;p33"/>
          <p:cNvPicPr preferRelativeResize="0"/>
          <p:nvPr/>
        </p:nvPicPr>
        <p:blipFill>
          <a:blip r:embed="rId5">
            <a:alphaModFix/>
          </a:blip>
          <a:stretch>
            <a:fillRect/>
          </a:stretch>
        </p:blipFill>
        <p:spPr>
          <a:xfrm>
            <a:off x="5191775" y="2488850"/>
            <a:ext cx="3761551" cy="2552098"/>
          </a:xfrm>
          <a:prstGeom prst="rect">
            <a:avLst/>
          </a:prstGeom>
          <a:noFill/>
          <a:ln w="114300" cap="flat" cmpd="sng">
            <a:solidFill>
              <a:srgbClr val="FFFF00"/>
            </a:solidFill>
            <a:prstDash val="solid"/>
            <a:round/>
            <a:headEnd type="none" w="sm" len="sm"/>
            <a:tailEnd type="none" w="sm" len="sm"/>
          </a:ln>
        </p:spPr>
      </p:pic>
      <p:sp>
        <p:nvSpPr>
          <p:cNvPr id="210" name="Google Shape;210;p33"/>
          <p:cNvSpPr txBox="1"/>
          <p:nvPr/>
        </p:nvSpPr>
        <p:spPr>
          <a:xfrm rot="-1058390">
            <a:off x="151172" y="3412811"/>
            <a:ext cx="4559906" cy="704182"/>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b="1">
                <a:latin typeface="Oswald"/>
                <a:ea typeface="Oswald"/>
                <a:cs typeface="Oswald"/>
                <a:sym typeface="Oswald"/>
              </a:rPr>
              <a:t>PER FORMARE LA STELLA COMETA</a:t>
            </a:r>
            <a:endParaRPr sz="2400" b="1">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14"/>
        <p:cNvGrpSpPr/>
        <p:nvPr/>
      </p:nvGrpSpPr>
      <p:grpSpPr>
        <a:xfrm>
          <a:off x="0" y="0"/>
          <a:ext cx="0" cy="0"/>
          <a:chOff x="0" y="0"/>
          <a:chExt cx="0" cy="0"/>
        </a:xfrm>
      </p:grpSpPr>
      <p:pic>
        <p:nvPicPr>
          <p:cNvPr id="215" name="Google Shape;215;p34"/>
          <p:cNvPicPr preferRelativeResize="0"/>
          <p:nvPr/>
        </p:nvPicPr>
        <p:blipFill>
          <a:blip r:embed="rId3">
            <a:alphaModFix/>
          </a:blip>
          <a:stretch>
            <a:fillRect/>
          </a:stretch>
        </p:blipFill>
        <p:spPr>
          <a:xfrm>
            <a:off x="4983600" y="104775"/>
            <a:ext cx="1884201" cy="1689138"/>
          </a:xfrm>
          <a:prstGeom prst="rect">
            <a:avLst/>
          </a:prstGeom>
          <a:noFill/>
          <a:ln>
            <a:noFill/>
          </a:ln>
        </p:spPr>
      </p:pic>
      <p:pic>
        <p:nvPicPr>
          <p:cNvPr id="216" name="Google Shape;216;p34"/>
          <p:cNvPicPr preferRelativeResize="0"/>
          <p:nvPr/>
        </p:nvPicPr>
        <p:blipFill>
          <a:blip r:embed="rId4">
            <a:alphaModFix/>
          </a:blip>
          <a:stretch>
            <a:fillRect/>
          </a:stretch>
        </p:blipFill>
        <p:spPr>
          <a:xfrm>
            <a:off x="7087250" y="34875"/>
            <a:ext cx="1873700" cy="2390976"/>
          </a:xfrm>
          <a:prstGeom prst="rect">
            <a:avLst/>
          </a:prstGeom>
          <a:noFill/>
          <a:ln>
            <a:noFill/>
          </a:ln>
        </p:spPr>
      </p:pic>
      <p:pic>
        <p:nvPicPr>
          <p:cNvPr id="217" name="Google Shape;217;p34"/>
          <p:cNvPicPr preferRelativeResize="0"/>
          <p:nvPr/>
        </p:nvPicPr>
        <p:blipFill>
          <a:blip r:embed="rId5">
            <a:alphaModFix/>
          </a:blip>
          <a:stretch>
            <a:fillRect/>
          </a:stretch>
        </p:blipFill>
        <p:spPr>
          <a:xfrm>
            <a:off x="7180873" y="2834376"/>
            <a:ext cx="1884202" cy="2092395"/>
          </a:xfrm>
          <a:prstGeom prst="rect">
            <a:avLst/>
          </a:prstGeom>
          <a:noFill/>
          <a:ln>
            <a:noFill/>
          </a:ln>
        </p:spPr>
      </p:pic>
      <p:pic>
        <p:nvPicPr>
          <p:cNvPr id="218" name="Google Shape;218;p34"/>
          <p:cNvPicPr preferRelativeResize="0"/>
          <p:nvPr/>
        </p:nvPicPr>
        <p:blipFill rotWithShape="1">
          <a:blip r:embed="rId6">
            <a:alphaModFix/>
          </a:blip>
          <a:srcRect l="32927" t="-3265" r="23070" b="21425"/>
          <a:stretch/>
        </p:blipFill>
        <p:spPr>
          <a:xfrm>
            <a:off x="4655220" y="1962775"/>
            <a:ext cx="2212577" cy="2910801"/>
          </a:xfrm>
          <a:prstGeom prst="rect">
            <a:avLst/>
          </a:prstGeom>
          <a:noFill/>
          <a:ln>
            <a:noFill/>
          </a:ln>
        </p:spPr>
      </p:pic>
      <p:sp>
        <p:nvSpPr>
          <p:cNvPr id="219" name="Google Shape;219;p34"/>
          <p:cNvSpPr txBox="1"/>
          <p:nvPr/>
        </p:nvSpPr>
        <p:spPr>
          <a:xfrm>
            <a:off x="351250" y="170900"/>
            <a:ext cx="4413000" cy="4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Source Code Pro"/>
                <a:ea typeface="Source Code Pro"/>
                <a:cs typeface="Source Code Pro"/>
                <a:sym typeface="Source Code Pro"/>
              </a:rPr>
              <a:t>..AL PRESEPE DELLA CITTA’ DELL’AQUILA</a:t>
            </a:r>
            <a:endParaRPr b="1">
              <a:latin typeface="Source Code Pro"/>
              <a:ea typeface="Source Code Pro"/>
              <a:cs typeface="Source Code Pro"/>
              <a:sym typeface="Source Code Pro"/>
            </a:endParaRPr>
          </a:p>
        </p:txBody>
      </p:sp>
      <p:pic>
        <p:nvPicPr>
          <p:cNvPr id="220" name="Google Shape;220;p34"/>
          <p:cNvPicPr preferRelativeResize="0"/>
          <p:nvPr/>
        </p:nvPicPr>
        <p:blipFill>
          <a:blip r:embed="rId7">
            <a:alphaModFix/>
          </a:blip>
          <a:stretch>
            <a:fillRect/>
          </a:stretch>
        </p:blipFill>
        <p:spPr>
          <a:xfrm>
            <a:off x="898800" y="746475"/>
            <a:ext cx="3135226" cy="4180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1154150" y="542475"/>
            <a:ext cx="6321000" cy="1283700"/>
          </a:xfrm>
          <a:prstGeom prst="rect">
            <a:avLst/>
          </a:prstGeom>
          <a:solidFill>
            <a:srgbClr val="FFFFFF"/>
          </a:solidFill>
        </p:spPr>
        <p:txBody>
          <a:bodyPr spcFirstLastPara="1" wrap="square" lIns="91425" tIns="91425" rIns="91425" bIns="91425" anchor="b" anchorCtr="0">
            <a:noAutofit/>
          </a:bodyPr>
          <a:lstStyle/>
          <a:p>
            <a:pPr marL="0" lvl="0" indent="0" algn="l" rtl="0">
              <a:spcBef>
                <a:spcPts val="0"/>
              </a:spcBef>
              <a:spcAft>
                <a:spcPts val="0"/>
              </a:spcAft>
              <a:buNone/>
            </a:pPr>
            <a:r>
              <a:rPr lang="it"/>
              <a:t>PARTECIPAZIONE AL PERCORSO EDUCATIVO</a:t>
            </a:r>
            <a:endParaRPr/>
          </a:p>
          <a:p>
            <a:pPr marL="0" lvl="0" indent="0" algn="l" rtl="0">
              <a:spcBef>
                <a:spcPts val="0"/>
              </a:spcBef>
              <a:spcAft>
                <a:spcPts val="0"/>
              </a:spcAft>
              <a:buNone/>
            </a:pPr>
            <a:r>
              <a:rPr lang="it"/>
              <a:t> </a:t>
            </a:r>
            <a:r>
              <a:rPr lang="it">
                <a:solidFill>
                  <a:srgbClr val="00FFFF"/>
                </a:solidFill>
              </a:rPr>
              <a:t>“</a:t>
            </a:r>
            <a:r>
              <a:rPr lang="it" i="1">
                <a:solidFill>
                  <a:srgbClr val="00FFFF"/>
                </a:solidFill>
              </a:rPr>
              <a:t>fatto per bene” </a:t>
            </a:r>
            <a:r>
              <a:rPr lang="it" b="1" i="1"/>
              <a:t>       </a:t>
            </a:r>
            <a:r>
              <a:rPr lang="it" sz="2400"/>
              <a:t>di </a:t>
            </a:r>
            <a:r>
              <a:rPr lang="it"/>
              <a:t> </a:t>
            </a:r>
            <a:r>
              <a:rPr lang="it" b="1">
                <a:solidFill>
                  <a:srgbClr val="FF0000"/>
                </a:solidFill>
              </a:rPr>
              <a:t>sarabanda</a:t>
            </a:r>
            <a:r>
              <a:rPr lang="it" b="1" i="1">
                <a:solidFill>
                  <a:srgbClr val="FF0000"/>
                </a:solidFill>
              </a:rPr>
              <a:t>  </a:t>
            </a:r>
            <a:endParaRPr b="1" i="1">
              <a:solidFill>
                <a:srgbClr val="FF0000"/>
              </a:solidFill>
            </a:endParaRPr>
          </a:p>
        </p:txBody>
      </p:sp>
      <p:sp>
        <p:nvSpPr>
          <p:cNvPr id="226" name="Google Shape;226;p35"/>
          <p:cNvSpPr txBox="1"/>
          <p:nvPr/>
        </p:nvSpPr>
        <p:spPr>
          <a:xfrm>
            <a:off x="1134600" y="2402700"/>
            <a:ext cx="4345500" cy="215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a:latin typeface="Source Code Pro"/>
                <a:ea typeface="Source Code Pro"/>
                <a:cs typeface="Source Code Pro"/>
                <a:sym typeface="Source Code Pro"/>
              </a:rPr>
              <a:t> Il percorso educativo:</a:t>
            </a:r>
            <a:endParaRPr>
              <a:latin typeface="Source Code Pro"/>
              <a:ea typeface="Source Code Pro"/>
              <a:cs typeface="Source Code Pro"/>
              <a:sym typeface="Source Code Pro"/>
            </a:endParaRPr>
          </a:p>
          <a:p>
            <a:pPr marL="0" lvl="0" indent="0" algn="ctr" rtl="0">
              <a:spcBef>
                <a:spcPts val="0"/>
              </a:spcBef>
              <a:spcAft>
                <a:spcPts val="0"/>
              </a:spcAft>
              <a:buNone/>
            </a:pPr>
            <a:r>
              <a:rPr lang="it">
                <a:latin typeface="Source Code Pro"/>
                <a:ea typeface="Source Code Pro"/>
                <a:cs typeface="Source Code Pro"/>
                <a:sym typeface="Source Code Pro"/>
              </a:rPr>
              <a:t>. ha messo in gioco i linguaggi creativi dei bambini attraverso i materiali tessili;</a:t>
            </a:r>
            <a:endParaRPr>
              <a:latin typeface="Source Code Pro"/>
              <a:ea typeface="Source Code Pro"/>
              <a:cs typeface="Source Code Pro"/>
              <a:sym typeface="Source Code Pro"/>
            </a:endParaRPr>
          </a:p>
          <a:p>
            <a:pPr marL="0" lvl="0" indent="0" algn="ctr" rtl="0">
              <a:spcBef>
                <a:spcPts val="0"/>
              </a:spcBef>
              <a:spcAft>
                <a:spcPts val="0"/>
              </a:spcAft>
              <a:buNone/>
            </a:pPr>
            <a:r>
              <a:rPr lang="it">
                <a:latin typeface="Source Code Pro"/>
                <a:ea typeface="Source Code Pro"/>
                <a:cs typeface="Source Code Pro"/>
                <a:sym typeface="Source Code Pro"/>
              </a:rPr>
              <a:t>. ha permesso di sperimentare cosa realizzare con stoffe e cordoni;</a:t>
            </a:r>
            <a:endParaRPr>
              <a:latin typeface="Source Code Pro"/>
              <a:ea typeface="Source Code Pro"/>
              <a:cs typeface="Source Code Pro"/>
              <a:sym typeface="Source Code Pro"/>
            </a:endParaRPr>
          </a:p>
          <a:p>
            <a:pPr marL="0" lvl="0" indent="0" algn="ctr" rtl="0">
              <a:spcBef>
                <a:spcPts val="0"/>
              </a:spcBef>
              <a:spcAft>
                <a:spcPts val="0"/>
              </a:spcAft>
              <a:buNone/>
            </a:pPr>
            <a:r>
              <a:rPr lang="it">
                <a:latin typeface="Source Code Pro"/>
                <a:ea typeface="Source Code Pro"/>
                <a:cs typeface="Source Code Pro"/>
                <a:sym typeface="Source Code Pro"/>
              </a:rPr>
              <a:t>. ha fatto raccontare  il mondo dei piccoli attraverso le loro manine.</a:t>
            </a:r>
            <a:endParaRPr>
              <a:latin typeface="Source Code Pro"/>
              <a:ea typeface="Source Code Pro"/>
              <a:cs typeface="Source Code Pro"/>
              <a:sym typeface="Source Code Pro"/>
            </a:endParaRPr>
          </a:p>
        </p:txBody>
      </p:sp>
      <p:pic>
        <p:nvPicPr>
          <p:cNvPr id="227" name="Google Shape;227;p35"/>
          <p:cNvPicPr preferRelativeResize="0"/>
          <p:nvPr/>
        </p:nvPicPr>
        <p:blipFill rotWithShape="1">
          <a:blip r:embed="rId3">
            <a:alphaModFix/>
          </a:blip>
          <a:srcRect t="11504" b="4645"/>
          <a:stretch/>
        </p:blipFill>
        <p:spPr>
          <a:xfrm>
            <a:off x="6041175" y="2099700"/>
            <a:ext cx="1829650" cy="2793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311700" y="372500"/>
            <a:ext cx="8520600" cy="751800"/>
          </a:xfrm>
          <a:prstGeom prst="rect">
            <a:avLst/>
          </a:prstGeom>
          <a:solidFill>
            <a:srgbClr val="FFFFFF"/>
          </a:solidFill>
        </p:spPr>
        <p:txBody>
          <a:bodyPr spcFirstLastPara="1" wrap="square" lIns="91425" tIns="91425" rIns="91425" bIns="91425" anchor="b" anchorCtr="0">
            <a:noAutofit/>
          </a:bodyPr>
          <a:lstStyle/>
          <a:p>
            <a:pPr marL="0" lvl="0" indent="0" algn="l" rtl="0">
              <a:spcBef>
                <a:spcPts val="0"/>
              </a:spcBef>
              <a:spcAft>
                <a:spcPts val="0"/>
              </a:spcAft>
              <a:buNone/>
            </a:pPr>
            <a:r>
              <a:rPr lang="it"/>
              <a:t>2° POSTO VINTO SU 90 SCUOLE ITALIANE DELL’INFANZIA</a:t>
            </a:r>
            <a:endParaRPr/>
          </a:p>
        </p:txBody>
      </p:sp>
      <p:pic>
        <p:nvPicPr>
          <p:cNvPr id="233" name="Google Shape;233;p36"/>
          <p:cNvPicPr preferRelativeResize="0"/>
          <p:nvPr/>
        </p:nvPicPr>
        <p:blipFill rotWithShape="1">
          <a:blip r:embed="rId3">
            <a:alphaModFix/>
          </a:blip>
          <a:srcRect t="4122"/>
          <a:stretch/>
        </p:blipFill>
        <p:spPr>
          <a:xfrm>
            <a:off x="3445125" y="1427200"/>
            <a:ext cx="2589151" cy="3561101"/>
          </a:xfrm>
          <a:prstGeom prst="rect">
            <a:avLst/>
          </a:prstGeom>
          <a:noFill/>
          <a:ln w="114300" cap="flat" cmpd="sng">
            <a:solidFill>
              <a:srgbClr val="FF0000"/>
            </a:solidFill>
            <a:prstDash val="solid"/>
            <a:round/>
            <a:headEnd type="none" w="sm" len="sm"/>
            <a:tailEnd type="none" w="sm" len="sm"/>
          </a:ln>
        </p:spPr>
      </p:pic>
      <p:cxnSp>
        <p:nvCxnSpPr>
          <p:cNvPr id="234" name="Google Shape;234;p36"/>
          <p:cNvCxnSpPr/>
          <p:nvPr/>
        </p:nvCxnSpPr>
        <p:spPr>
          <a:xfrm rot="10800000" flipH="1">
            <a:off x="868575" y="2454400"/>
            <a:ext cx="2121000" cy="222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36"/>
          <p:cNvCxnSpPr/>
          <p:nvPr/>
        </p:nvCxnSpPr>
        <p:spPr>
          <a:xfrm rot="10800000" flipH="1">
            <a:off x="883350" y="2469175"/>
            <a:ext cx="2224200" cy="22200"/>
          </a:xfrm>
          <a:prstGeom prst="straightConnector1">
            <a:avLst/>
          </a:prstGeom>
          <a:noFill/>
          <a:ln w="76200" cap="flat" cmpd="sng">
            <a:solidFill>
              <a:srgbClr val="0000FF"/>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311700" y="372500"/>
            <a:ext cx="8520600" cy="1683000"/>
          </a:xfrm>
          <a:prstGeom prst="rect">
            <a:avLst/>
          </a:prstGeom>
          <a:solidFill>
            <a:srgbClr val="FFFFFF"/>
          </a:solidFill>
          <a:ln w="28575" cap="flat" cmpd="sng">
            <a:solidFill>
              <a:srgbClr val="0000FF"/>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it"/>
              <a:t>DAL PRESEPE AQUILANO…</a:t>
            </a:r>
            <a:endParaRPr/>
          </a:p>
          <a:p>
            <a:pPr marL="0" lvl="0" indent="0" algn="l" rtl="0">
              <a:spcBef>
                <a:spcPts val="0"/>
              </a:spcBef>
              <a:spcAft>
                <a:spcPts val="0"/>
              </a:spcAft>
              <a:buNone/>
            </a:pPr>
            <a:r>
              <a:rPr lang="it"/>
              <a:t>                                         AL CONCORSO DI SARABANDA… ALLO SPETTACOLO TEATRALE con “L’Aquila DANZA”</a:t>
            </a:r>
            <a:endParaRPr/>
          </a:p>
        </p:txBody>
      </p:sp>
      <p:pic>
        <p:nvPicPr>
          <p:cNvPr id="241" name="Google Shape;241;p37"/>
          <p:cNvPicPr preferRelativeResize="0"/>
          <p:nvPr/>
        </p:nvPicPr>
        <p:blipFill rotWithShape="1">
          <a:blip r:embed="rId3">
            <a:alphaModFix/>
          </a:blip>
          <a:srcRect t="-4220" b="4219"/>
          <a:stretch/>
        </p:blipFill>
        <p:spPr>
          <a:xfrm>
            <a:off x="2395675" y="2299250"/>
            <a:ext cx="3888177" cy="2549576"/>
          </a:xfrm>
          <a:prstGeom prst="rect">
            <a:avLst/>
          </a:prstGeom>
          <a:noFill/>
          <a:ln w="38100" cap="flat" cmpd="sng">
            <a:solidFill>
              <a:srgbClr val="FFFF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45"/>
        <p:cNvGrpSpPr/>
        <p:nvPr/>
      </p:nvGrpSpPr>
      <p:grpSpPr>
        <a:xfrm>
          <a:off x="0" y="0"/>
          <a:ext cx="0" cy="0"/>
          <a:chOff x="0" y="0"/>
          <a:chExt cx="0" cy="0"/>
        </a:xfrm>
      </p:grpSpPr>
      <p:pic>
        <p:nvPicPr>
          <p:cNvPr id="246" name="Google Shape;246;p38"/>
          <p:cNvPicPr preferRelativeResize="0"/>
          <p:nvPr/>
        </p:nvPicPr>
        <p:blipFill>
          <a:blip r:embed="rId3">
            <a:alphaModFix/>
          </a:blip>
          <a:stretch>
            <a:fillRect/>
          </a:stretch>
        </p:blipFill>
        <p:spPr>
          <a:xfrm>
            <a:off x="1404987" y="144500"/>
            <a:ext cx="6334024" cy="4750525"/>
          </a:xfrm>
          <a:prstGeom prst="rect">
            <a:avLst/>
          </a:prstGeom>
          <a:noFill/>
          <a:ln w="38100" cap="flat" cmpd="sng">
            <a:solidFill>
              <a:srgbClr val="FFFF00"/>
            </a:solidFill>
            <a:prstDash val="solid"/>
            <a:round/>
            <a:headEnd type="none" w="sm" len="sm"/>
            <a:tailEnd type="none" w="sm" len="sm"/>
          </a:ln>
        </p:spPr>
      </p:pic>
      <p:sp>
        <p:nvSpPr>
          <p:cNvPr id="247" name="Google Shape;247;p38"/>
          <p:cNvSpPr txBox="1"/>
          <p:nvPr/>
        </p:nvSpPr>
        <p:spPr>
          <a:xfrm>
            <a:off x="1770850" y="4438100"/>
            <a:ext cx="54450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FFFFFF"/>
                </a:solidFill>
                <a:latin typeface="Source Code Pro"/>
                <a:ea typeface="Source Code Pro"/>
                <a:cs typeface="Source Code Pro"/>
                <a:sym typeface="Source Code Pro"/>
              </a:rPr>
              <a:t>TEATRO DEI 99 </a:t>
            </a:r>
            <a:r>
              <a:rPr lang="it">
                <a:latin typeface="Source Code Pro"/>
                <a:ea typeface="Source Code Pro"/>
                <a:cs typeface="Source Code Pro"/>
                <a:sym typeface="Source Code Pro"/>
              </a:rPr>
              <a:t>TEATRO</a:t>
            </a:r>
            <a:endParaRPr>
              <a:latin typeface="Source Code Pro"/>
              <a:ea typeface="Source Code Pro"/>
              <a:cs typeface="Source Code Pro"/>
              <a:sym typeface="Source Code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51"/>
        <p:cNvGrpSpPr/>
        <p:nvPr/>
      </p:nvGrpSpPr>
      <p:grpSpPr>
        <a:xfrm>
          <a:off x="0" y="0"/>
          <a:ext cx="0" cy="0"/>
          <a:chOff x="0" y="0"/>
          <a:chExt cx="0" cy="0"/>
        </a:xfrm>
      </p:grpSpPr>
      <p:pic>
        <p:nvPicPr>
          <p:cNvPr id="252" name="Google Shape;252;p39"/>
          <p:cNvPicPr preferRelativeResize="0"/>
          <p:nvPr/>
        </p:nvPicPr>
        <p:blipFill>
          <a:blip r:embed="rId3">
            <a:alphaModFix/>
          </a:blip>
          <a:stretch>
            <a:fillRect/>
          </a:stretch>
        </p:blipFill>
        <p:spPr>
          <a:xfrm>
            <a:off x="1460425" y="152400"/>
            <a:ext cx="6451599" cy="4838700"/>
          </a:xfrm>
          <a:prstGeom prst="rect">
            <a:avLst/>
          </a:prstGeom>
          <a:noFill/>
          <a:ln w="28575" cap="flat" cmpd="sng">
            <a:solidFill>
              <a:srgbClr val="FF0000"/>
            </a:solidFill>
            <a:prstDash val="solid"/>
            <a:round/>
            <a:headEnd type="none" w="sm" len="sm"/>
            <a:tailEnd type="none" w="sm" len="sm"/>
          </a:ln>
        </p:spPr>
      </p:pic>
      <p:sp>
        <p:nvSpPr>
          <p:cNvPr id="253" name="Google Shape;253;p39"/>
          <p:cNvSpPr txBox="1"/>
          <p:nvPr/>
        </p:nvSpPr>
        <p:spPr>
          <a:xfrm>
            <a:off x="1969000" y="4386400"/>
            <a:ext cx="4428300" cy="43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FFFFFF"/>
                </a:solidFill>
                <a:latin typeface="Source Code Pro"/>
                <a:ea typeface="Source Code Pro"/>
                <a:cs typeface="Source Code Pro"/>
                <a:sym typeface="Source Code Pro"/>
              </a:rPr>
              <a:t>9 MAGGIO 2019</a:t>
            </a:r>
            <a:endParaRPr>
              <a:solidFill>
                <a:srgbClr val="FFFFFF"/>
              </a:solidFill>
              <a:latin typeface="Source Code Pro"/>
              <a:ea typeface="Source Code Pro"/>
              <a:cs typeface="Source Code Pro"/>
              <a:sym typeface="Source Code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257"/>
        <p:cNvGrpSpPr/>
        <p:nvPr/>
      </p:nvGrpSpPr>
      <p:grpSpPr>
        <a:xfrm>
          <a:off x="0" y="0"/>
          <a:ext cx="0" cy="0"/>
          <a:chOff x="0" y="0"/>
          <a:chExt cx="0" cy="0"/>
        </a:xfrm>
      </p:grpSpPr>
      <p:sp>
        <p:nvSpPr>
          <p:cNvPr id="258" name="Google Shape;258;p40"/>
          <p:cNvSpPr/>
          <p:nvPr/>
        </p:nvSpPr>
        <p:spPr>
          <a:xfrm>
            <a:off x="558175" y="1560225"/>
            <a:ext cx="8523542" cy="86465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FFFF"/>
                </a:solidFill>
                <a:latin typeface="Arial"/>
              </a:rPr>
              <a:t>"ESSERE CITTADINI DEL PROPRIO TEMPO"</a:t>
            </a:r>
          </a:p>
        </p:txBody>
      </p:sp>
      <p:sp>
        <p:nvSpPr>
          <p:cNvPr id="259" name="Google Shape;259;p40"/>
          <p:cNvSpPr txBox="1"/>
          <p:nvPr/>
        </p:nvSpPr>
        <p:spPr>
          <a:xfrm>
            <a:off x="6061400" y="4205475"/>
            <a:ext cx="26106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LA MAESTRA SIMONETTA</a:t>
            </a:r>
            <a:endParaRPr>
              <a:latin typeface="Source Code Pro"/>
              <a:ea typeface="Source Code Pro"/>
              <a:cs typeface="Source Code Pro"/>
              <a:sym typeface="Source Code Pro"/>
            </a:endParaRPr>
          </a:p>
        </p:txBody>
      </p:sp>
      <p:sp>
        <p:nvSpPr>
          <p:cNvPr id="260" name="Google Shape;260;p40"/>
          <p:cNvSpPr txBox="1"/>
          <p:nvPr/>
        </p:nvSpPr>
        <p:spPr>
          <a:xfrm>
            <a:off x="639475" y="163525"/>
            <a:ext cx="3974400" cy="561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Source Code Pro"/>
                <a:ea typeface="Source Code Pro"/>
                <a:cs typeface="Source Code Pro"/>
                <a:sym typeface="Source Code Pro"/>
              </a:rPr>
              <a:t>..FORSE  ANCHE COSI’ SI PUO’ …. </a:t>
            </a:r>
            <a:endParaRPr>
              <a:latin typeface="Source Code Pro"/>
              <a:ea typeface="Source Code Pro"/>
              <a:cs typeface="Source Code Pro"/>
              <a:sym typeface="Source Code Pro"/>
            </a:endParaRPr>
          </a:p>
        </p:txBody>
      </p:sp>
      <p:sp>
        <p:nvSpPr>
          <p:cNvPr id="261" name="Google Shape;261;p40"/>
          <p:cNvSpPr txBox="1"/>
          <p:nvPr/>
        </p:nvSpPr>
        <p:spPr>
          <a:xfrm>
            <a:off x="909275" y="3068225"/>
            <a:ext cx="7530000" cy="8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3600">
                <a:latin typeface="Lora"/>
                <a:ea typeface="Lora"/>
                <a:cs typeface="Lora"/>
                <a:sym typeface="Lora"/>
              </a:rPr>
              <a:t>QUI ED ORA ?</a:t>
            </a:r>
            <a:endParaRPr sz="3600">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72"/>
        <p:cNvGrpSpPr/>
        <p:nvPr/>
      </p:nvGrpSpPr>
      <p:grpSpPr>
        <a:xfrm>
          <a:off x="0" y="0"/>
          <a:ext cx="0" cy="0"/>
          <a:chOff x="0" y="0"/>
          <a:chExt cx="0" cy="0"/>
        </a:xfrm>
      </p:grpSpPr>
      <p:sp>
        <p:nvSpPr>
          <p:cNvPr id="73" name="Google Shape;73;p15"/>
          <p:cNvSpPr txBox="1"/>
          <p:nvPr/>
        </p:nvSpPr>
        <p:spPr>
          <a:xfrm>
            <a:off x="3255575" y="0"/>
            <a:ext cx="2966400" cy="31035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endParaRPr>
              <a:latin typeface="Lora"/>
              <a:ea typeface="Lora"/>
              <a:cs typeface="Lora"/>
              <a:sym typeface="Lora"/>
            </a:endParaRPr>
          </a:p>
          <a:p>
            <a:pPr marL="0" lvl="0" indent="0" algn="just" rtl="0">
              <a:lnSpc>
                <a:spcPct val="150000"/>
              </a:lnSpc>
              <a:spcBef>
                <a:spcPts val="0"/>
              </a:spcBef>
              <a:spcAft>
                <a:spcPts val="0"/>
              </a:spcAft>
              <a:buNone/>
            </a:pPr>
            <a:endParaRPr>
              <a:latin typeface="Lora"/>
              <a:ea typeface="Lora"/>
              <a:cs typeface="Lora"/>
              <a:sym typeface="Lora"/>
            </a:endParaRPr>
          </a:p>
          <a:p>
            <a:pPr marL="0" lvl="0" indent="0" algn="just" rtl="0">
              <a:lnSpc>
                <a:spcPct val="150000"/>
              </a:lnSpc>
              <a:spcBef>
                <a:spcPts val="0"/>
              </a:spcBef>
              <a:spcAft>
                <a:spcPts val="0"/>
              </a:spcAft>
              <a:buNone/>
            </a:pPr>
            <a:r>
              <a:rPr lang="it" b="1">
                <a:latin typeface="Lora"/>
                <a:ea typeface="Lora"/>
                <a:cs typeface="Lora"/>
                <a:sym typeface="Lora"/>
              </a:rPr>
              <a:t>Anche in questo modo, in questo ordine di scuola,  con il suddetto progetto, condito con creatività, pazienza ed amore si possono “gettare” le basi per poter raggiungere il traguardo di sviluppo della seguente competenza: </a:t>
            </a:r>
            <a:endParaRPr b="1">
              <a:latin typeface="Lora"/>
              <a:ea typeface="Lora"/>
              <a:cs typeface="Lora"/>
              <a:sym typeface="Lora"/>
            </a:endParaRPr>
          </a:p>
          <a:p>
            <a:pPr marL="0" lvl="0" indent="0" algn="just" rtl="0">
              <a:lnSpc>
                <a:spcPct val="150000"/>
              </a:lnSpc>
              <a:spcBef>
                <a:spcPts val="0"/>
              </a:spcBef>
              <a:spcAft>
                <a:spcPts val="0"/>
              </a:spcAft>
              <a:buNone/>
            </a:pPr>
            <a:r>
              <a:rPr lang="it" b="1">
                <a:latin typeface="Lora"/>
                <a:ea typeface="Lora"/>
                <a:cs typeface="Lora"/>
                <a:sym typeface="Lora"/>
              </a:rPr>
              <a:t>“Il bambino sa di avere una storia personale e familiare e conosce le tradizioni della famiglia e della comunità di appartenenza.”   </a:t>
            </a:r>
            <a:endParaRPr b="1">
              <a:latin typeface="Lora"/>
              <a:ea typeface="Lora"/>
              <a:cs typeface="Lora"/>
              <a:sym typeface="Lora"/>
            </a:endParaRPr>
          </a:p>
          <a:p>
            <a:pPr marL="0" lvl="0" indent="0" algn="just" rtl="0">
              <a:lnSpc>
                <a:spcPct val="150000"/>
              </a:lnSpc>
              <a:spcBef>
                <a:spcPts val="0"/>
              </a:spcBef>
              <a:spcAft>
                <a:spcPts val="0"/>
              </a:spcAft>
              <a:buNone/>
            </a:pPr>
            <a:r>
              <a:rPr lang="it" b="1">
                <a:latin typeface="Source Code Pro"/>
                <a:ea typeface="Source Code Pro"/>
                <a:cs typeface="Source Code Pro"/>
                <a:sym typeface="Source Code Pro"/>
              </a:rPr>
              <a:t>           </a:t>
            </a:r>
            <a:endParaRPr b="1">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body" idx="4294967295"/>
          </p:nvPr>
        </p:nvSpPr>
        <p:spPr>
          <a:xfrm>
            <a:off x="3299900" y="160400"/>
            <a:ext cx="5532300" cy="470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a:solidFill>
                  <a:srgbClr val="0000FF"/>
                </a:solidFill>
              </a:rPr>
              <a:t>ATTORI</a:t>
            </a:r>
            <a:r>
              <a:rPr lang="it"/>
              <a:t>: </a:t>
            </a:r>
            <a:endParaRPr/>
          </a:p>
          <a:p>
            <a:pPr marL="0" lvl="0" indent="0" algn="l" rtl="0">
              <a:spcBef>
                <a:spcPts val="1600"/>
              </a:spcBef>
              <a:spcAft>
                <a:spcPts val="0"/>
              </a:spcAft>
              <a:buNone/>
            </a:pPr>
            <a:r>
              <a:rPr lang="it"/>
              <a:t>. </a:t>
            </a:r>
            <a:r>
              <a:rPr lang="it" sz="1400"/>
              <a:t>GRUPPO D’INTERSEZIONE DELLE MELE ROSSE (16 BAMBINI DI 4 ANNI);</a:t>
            </a:r>
            <a:endParaRPr sz="1400"/>
          </a:p>
          <a:p>
            <a:pPr marL="0" lvl="0" indent="0" algn="l" rtl="0">
              <a:spcBef>
                <a:spcPts val="1600"/>
              </a:spcBef>
              <a:spcAft>
                <a:spcPts val="0"/>
              </a:spcAft>
              <a:buNone/>
            </a:pPr>
            <a:r>
              <a:rPr lang="it" b="1">
                <a:solidFill>
                  <a:srgbClr val="0000FF"/>
                </a:solidFill>
              </a:rPr>
              <a:t>TEMPI</a:t>
            </a:r>
            <a:r>
              <a:rPr lang="it"/>
              <a:t>:</a:t>
            </a:r>
            <a:endParaRPr/>
          </a:p>
          <a:p>
            <a:pPr marL="0" lvl="0" indent="0" algn="l" rtl="0">
              <a:spcBef>
                <a:spcPts val="1600"/>
              </a:spcBef>
              <a:spcAft>
                <a:spcPts val="0"/>
              </a:spcAft>
              <a:buNone/>
            </a:pPr>
            <a:r>
              <a:rPr lang="it" sz="1400"/>
              <a:t>. DA NOVEMBRE A DICEMBRE 2019 CON 1 LABORATORIO ALLA SETTIMANA</a:t>
            </a:r>
            <a:endParaRPr sz="1400"/>
          </a:p>
          <a:p>
            <a:pPr marL="0" lvl="0" indent="0" algn="l" rtl="0">
              <a:spcBef>
                <a:spcPts val="1600"/>
              </a:spcBef>
              <a:spcAft>
                <a:spcPts val="0"/>
              </a:spcAft>
              <a:buNone/>
            </a:pPr>
            <a:r>
              <a:rPr lang="it" b="1">
                <a:solidFill>
                  <a:srgbClr val="0000FF"/>
                </a:solidFill>
              </a:rPr>
              <a:t>LUOGO</a:t>
            </a:r>
            <a:r>
              <a:rPr lang="it"/>
              <a:t>:</a:t>
            </a:r>
            <a:endParaRPr/>
          </a:p>
          <a:p>
            <a:pPr marL="0" lvl="0" indent="0" algn="l" rtl="0">
              <a:spcBef>
                <a:spcPts val="1600"/>
              </a:spcBef>
              <a:spcAft>
                <a:spcPts val="0"/>
              </a:spcAft>
              <a:buNone/>
            </a:pPr>
            <a:r>
              <a:rPr lang="it" sz="1400"/>
              <a:t>. AULA DELLA SEZ.M</a:t>
            </a:r>
            <a:endParaRPr sz="1400"/>
          </a:p>
          <a:p>
            <a:pPr marL="0" lvl="0" indent="0" algn="l" rtl="0">
              <a:spcBef>
                <a:spcPts val="1600"/>
              </a:spcBef>
              <a:spcAft>
                <a:spcPts val="0"/>
              </a:spcAft>
              <a:buNone/>
            </a:pPr>
            <a:r>
              <a:rPr lang="it" b="1">
                <a:solidFill>
                  <a:srgbClr val="0000FF"/>
                </a:solidFill>
              </a:rPr>
              <a:t>INSEGNANTI COINVOLTE</a:t>
            </a:r>
            <a:r>
              <a:rPr lang="it"/>
              <a:t>:</a:t>
            </a:r>
            <a:endParaRPr/>
          </a:p>
          <a:p>
            <a:pPr marL="0" lvl="0" indent="0" algn="l" rtl="0">
              <a:spcBef>
                <a:spcPts val="1600"/>
              </a:spcBef>
              <a:spcAft>
                <a:spcPts val="0"/>
              </a:spcAft>
              <a:buNone/>
            </a:pPr>
            <a:r>
              <a:rPr lang="it" sz="1400"/>
              <a:t>. SIMONETTA PASSACANTANDO,</a:t>
            </a:r>
            <a:endParaRPr sz="1400"/>
          </a:p>
          <a:p>
            <a:pPr marL="0" lvl="0" indent="0" algn="l" rtl="0">
              <a:spcBef>
                <a:spcPts val="1600"/>
              </a:spcBef>
              <a:spcAft>
                <a:spcPts val="0"/>
              </a:spcAft>
              <a:buNone/>
            </a:pPr>
            <a:r>
              <a:rPr lang="it" sz="1400"/>
              <a:t>. LUISA GAROFALO </a:t>
            </a:r>
            <a:endParaRPr sz="1400"/>
          </a:p>
          <a:p>
            <a:pPr marL="0" lvl="0" indent="0" algn="l" rtl="0">
              <a:spcBef>
                <a:spcPts val="1600"/>
              </a:spcBef>
              <a:spcAft>
                <a:spcPts val="1600"/>
              </a:spcAft>
              <a:buNone/>
            </a:pPr>
            <a:endParaRPr/>
          </a:p>
        </p:txBody>
      </p:sp>
      <p:pic>
        <p:nvPicPr>
          <p:cNvPr id="79" name="Google Shape;79;p16"/>
          <p:cNvPicPr preferRelativeResize="0"/>
          <p:nvPr/>
        </p:nvPicPr>
        <p:blipFill>
          <a:blip r:embed="rId3">
            <a:alphaModFix/>
          </a:blip>
          <a:stretch>
            <a:fillRect/>
          </a:stretch>
        </p:blipFill>
        <p:spPr>
          <a:xfrm>
            <a:off x="159002" y="160400"/>
            <a:ext cx="2988499" cy="3621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134300"/>
            <a:ext cx="5933100" cy="97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sz="2400"/>
              <a:t>PRIMA FASE:</a:t>
            </a:r>
            <a:endParaRPr sz="2400"/>
          </a:p>
          <a:p>
            <a:pPr marL="0" lvl="0" indent="0" algn="l" rtl="0">
              <a:spcBef>
                <a:spcPts val="0"/>
              </a:spcBef>
              <a:spcAft>
                <a:spcPts val="0"/>
              </a:spcAft>
              <a:buNone/>
            </a:pPr>
            <a:r>
              <a:rPr lang="it"/>
              <a:t>PROGETTIAMO UN CAMINO PER NATALE</a:t>
            </a:r>
            <a:endParaRPr/>
          </a:p>
        </p:txBody>
      </p:sp>
      <p:pic>
        <p:nvPicPr>
          <p:cNvPr id="85" name="Google Shape;85;p17"/>
          <p:cNvPicPr preferRelativeResize="0"/>
          <p:nvPr/>
        </p:nvPicPr>
        <p:blipFill rotWithShape="1">
          <a:blip r:embed="rId3">
            <a:alphaModFix/>
          </a:blip>
          <a:srcRect t="32966"/>
          <a:stretch/>
        </p:blipFill>
        <p:spPr>
          <a:xfrm>
            <a:off x="273025" y="1506825"/>
            <a:ext cx="4976927" cy="2502102"/>
          </a:xfrm>
          <a:prstGeom prst="rect">
            <a:avLst/>
          </a:prstGeom>
          <a:noFill/>
          <a:ln w="76200" cap="flat" cmpd="sng">
            <a:solidFill>
              <a:srgbClr val="FFFF00"/>
            </a:solidFill>
            <a:prstDash val="solid"/>
            <a:round/>
            <a:headEnd type="none" w="sm" len="sm"/>
            <a:tailEnd type="none" w="sm" len="sm"/>
          </a:ln>
        </p:spPr>
      </p:pic>
      <p:sp>
        <p:nvSpPr>
          <p:cNvPr id="86" name="Google Shape;86;p17"/>
          <p:cNvSpPr txBox="1"/>
          <p:nvPr/>
        </p:nvSpPr>
        <p:spPr>
          <a:xfrm>
            <a:off x="5820150" y="1982650"/>
            <a:ext cx="3164100" cy="14388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a:latin typeface="Source Code Pro"/>
                <a:ea typeface="Source Code Pro"/>
                <a:cs typeface="Source Code Pro"/>
                <a:sym typeface="Source Code Pro"/>
              </a:rPr>
              <a:t>OGNI BAMBINO HA DISEGNATO LA SUA IDEA DI CAMINO </a:t>
            </a:r>
            <a:endParaRPr sz="2400">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372500"/>
            <a:ext cx="8520600" cy="7335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sz="2400"/>
              <a:t>TUTTI INSIEME ABBIAMO CONDIVISO E REALIZZATO  UN MODELLO </a:t>
            </a:r>
            <a:endParaRPr sz="2400"/>
          </a:p>
        </p:txBody>
      </p:sp>
      <p:pic>
        <p:nvPicPr>
          <p:cNvPr id="92" name="Google Shape;92;p18"/>
          <p:cNvPicPr preferRelativeResize="0"/>
          <p:nvPr/>
        </p:nvPicPr>
        <p:blipFill>
          <a:blip r:embed="rId3">
            <a:alphaModFix/>
          </a:blip>
          <a:stretch>
            <a:fillRect/>
          </a:stretch>
        </p:blipFill>
        <p:spPr>
          <a:xfrm>
            <a:off x="1898250" y="1204675"/>
            <a:ext cx="4976932" cy="3732699"/>
          </a:xfrm>
          <a:prstGeom prst="rect">
            <a:avLst/>
          </a:prstGeom>
          <a:noFill/>
          <a:ln w="76200" cap="flat" cmpd="sng">
            <a:solidFill>
              <a:srgbClr val="0000F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372500"/>
            <a:ext cx="5315400" cy="7335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a:t>OGNUNO COLORA IL SUO MATTONE</a:t>
            </a:r>
            <a:endParaRPr/>
          </a:p>
        </p:txBody>
      </p:sp>
      <p:pic>
        <p:nvPicPr>
          <p:cNvPr id="98" name="Google Shape;98;p19"/>
          <p:cNvPicPr preferRelativeResize="0"/>
          <p:nvPr/>
        </p:nvPicPr>
        <p:blipFill>
          <a:blip r:embed="rId3">
            <a:alphaModFix/>
          </a:blip>
          <a:stretch>
            <a:fillRect/>
          </a:stretch>
        </p:blipFill>
        <p:spPr>
          <a:xfrm>
            <a:off x="6368976" y="284550"/>
            <a:ext cx="2613898" cy="1960424"/>
          </a:xfrm>
          <a:prstGeom prst="rect">
            <a:avLst/>
          </a:prstGeom>
          <a:noFill/>
          <a:ln w="19050" cap="flat" cmpd="sng">
            <a:solidFill>
              <a:schemeClr val="dk2"/>
            </a:solidFill>
            <a:prstDash val="solid"/>
            <a:round/>
            <a:headEnd type="none" w="sm" len="sm"/>
            <a:tailEnd type="none" w="sm" len="sm"/>
          </a:ln>
        </p:spPr>
      </p:pic>
      <p:pic>
        <p:nvPicPr>
          <p:cNvPr id="99" name="Google Shape;99;p19"/>
          <p:cNvPicPr preferRelativeResize="0"/>
          <p:nvPr/>
        </p:nvPicPr>
        <p:blipFill>
          <a:blip r:embed="rId4">
            <a:alphaModFix/>
          </a:blip>
          <a:stretch>
            <a:fillRect/>
          </a:stretch>
        </p:blipFill>
        <p:spPr>
          <a:xfrm>
            <a:off x="402925" y="3294901"/>
            <a:ext cx="2261601" cy="1696201"/>
          </a:xfrm>
          <a:prstGeom prst="rect">
            <a:avLst/>
          </a:prstGeom>
          <a:noFill/>
          <a:ln w="19050" cap="flat" cmpd="sng">
            <a:solidFill>
              <a:schemeClr val="dk2"/>
            </a:solidFill>
            <a:prstDash val="solid"/>
            <a:round/>
            <a:headEnd type="none" w="sm" len="sm"/>
            <a:tailEnd type="none" w="sm" len="sm"/>
          </a:ln>
        </p:spPr>
      </p:pic>
      <p:pic>
        <p:nvPicPr>
          <p:cNvPr id="100" name="Google Shape;100;p19"/>
          <p:cNvPicPr preferRelativeResize="0"/>
          <p:nvPr/>
        </p:nvPicPr>
        <p:blipFill>
          <a:blip r:embed="rId5">
            <a:alphaModFix/>
          </a:blip>
          <a:stretch>
            <a:fillRect/>
          </a:stretch>
        </p:blipFill>
        <p:spPr>
          <a:xfrm>
            <a:off x="6235975" y="2739625"/>
            <a:ext cx="2512123" cy="2161551"/>
          </a:xfrm>
          <a:prstGeom prst="rect">
            <a:avLst/>
          </a:prstGeom>
          <a:noFill/>
          <a:ln w="19050" cap="flat" cmpd="sng">
            <a:solidFill>
              <a:schemeClr val="dk2"/>
            </a:solidFill>
            <a:prstDash val="solid"/>
            <a:round/>
            <a:headEnd type="none" w="sm" len="sm"/>
            <a:tailEnd type="none" w="sm" len="sm"/>
          </a:ln>
        </p:spPr>
      </p:pic>
      <p:pic>
        <p:nvPicPr>
          <p:cNvPr id="101" name="Google Shape;101;p19"/>
          <p:cNvPicPr preferRelativeResize="0"/>
          <p:nvPr/>
        </p:nvPicPr>
        <p:blipFill>
          <a:blip r:embed="rId6">
            <a:alphaModFix/>
          </a:blip>
          <a:stretch>
            <a:fillRect/>
          </a:stretch>
        </p:blipFill>
        <p:spPr>
          <a:xfrm>
            <a:off x="152400" y="1258400"/>
            <a:ext cx="2512133" cy="1884100"/>
          </a:xfrm>
          <a:prstGeom prst="rect">
            <a:avLst/>
          </a:prstGeom>
          <a:noFill/>
          <a:ln w="19050" cap="flat" cmpd="sng">
            <a:solidFill>
              <a:schemeClr val="dk2"/>
            </a:solidFill>
            <a:prstDash val="solid"/>
            <a:round/>
            <a:headEnd type="none" w="sm" len="sm"/>
            <a:tailEnd type="none" w="sm" len="sm"/>
          </a:ln>
        </p:spPr>
      </p:pic>
      <p:pic>
        <p:nvPicPr>
          <p:cNvPr id="102" name="Google Shape;102;p19"/>
          <p:cNvPicPr preferRelativeResize="0"/>
          <p:nvPr/>
        </p:nvPicPr>
        <p:blipFill>
          <a:blip r:embed="rId7">
            <a:alphaModFix/>
          </a:blip>
          <a:stretch>
            <a:fillRect/>
          </a:stretch>
        </p:blipFill>
        <p:spPr>
          <a:xfrm>
            <a:off x="2974277" y="1983600"/>
            <a:ext cx="2595430" cy="1946573"/>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1933850" y="262925"/>
            <a:ext cx="6030000" cy="6984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a:t>A COPPIA SI TOGLIE LO SCOTCH DI CARTA</a:t>
            </a:r>
            <a:endParaRPr/>
          </a:p>
        </p:txBody>
      </p:sp>
      <p:pic>
        <p:nvPicPr>
          <p:cNvPr id="108" name="Google Shape;108;p20"/>
          <p:cNvPicPr preferRelativeResize="0"/>
          <p:nvPr/>
        </p:nvPicPr>
        <p:blipFill>
          <a:blip r:embed="rId3">
            <a:alphaModFix/>
          </a:blip>
          <a:stretch>
            <a:fillRect/>
          </a:stretch>
        </p:blipFill>
        <p:spPr>
          <a:xfrm>
            <a:off x="152400" y="1258400"/>
            <a:ext cx="4195302" cy="3146477"/>
          </a:xfrm>
          <a:prstGeom prst="rect">
            <a:avLst/>
          </a:prstGeom>
          <a:noFill/>
          <a:ln w="38100" cap="flat" cmpd="sng">
            <a:solidFill>
              <a:srgbClr val="FF0000"/>
            </a:solidFill>
            <a:prstDash val="solid"/>
            <a:round/>
            <a:headEnd type="none" w="sm" len="sm"/>
            <a:tailEnd type="none" w="sm" len="sm"/>
          </a:ln>
        </p:spPr>
      </p:pic>
      <p:pic>
        <p:nvPicPr>
          <p:cNvPr id="109" name="Google Shape;109;p20"/>
          <p:cNvPicPr preferRelativeResize="0"/>
          <p:nvPr/>
        </p:nvPicPr>
        <p:blipFill>
          <a:blip r:embed="rId4">
            <a:alphaModFix/>
          </a:blip>
          <a:stretch>
            <a:fillRect/>
          </a:stretch>
        </p:blipFill>
        <p:spPr>
          <a:xfrm>
            <a:off x="4796297" y="1312325"/>
            <a:ext cx="4195302" cy="3146477"/>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372500"/>
            <a:ext cx="7356600" cy="733500"/>
          </a:xfrm>
          <a:prstGeom prst="rect">
            <a:avLst/>
          </a:prstGeom>
          <a:solidFill>
            <a:srgbClr val="F3F3F3"/>
          </a:solidFill>
        </p:spPr>
        <p:txBody>
          <a:bodyPr spcFirstLastPara="1" wrap="square" lIns="91425" tIns="91425" rIns="91425" bIns="91425" anchor="b" anchorCtr="0">
            <a:noAutofit/>
          </a:bodyPr>
          <a:lstStyle/>
          <a:p>
            <a:pPr marL="0" lvl="0" indent="0" algn="l" rtl="0">
              <a:spcBef>
                <a:spcPts val="0"/>
              </a:spcBef>
              <a:spcAft>
                <a:spcPts val="0"/>
              </a:spcAft>
              <a:buNone/>
            </a:pPr>
            <a:r>
              <a:rPr lang="it" sz="2400"/>
              <a:t>A COPPIA SI SISTEMA IL FOGLIO DI MATTONI SULLA STRUTTURA</a:t>
            </a:r>
            <a:endParaRPr sz="2400"/>
          </a:p>
        </p:txBody>
      </p:sp>
      <p:pic>
        <p:nvPicPr>
          <p:cNvPr id="115" name="Google Shape;115;p21"/>
          <p:cNvPicPr preferRelativeResize="0"/>
          <p:nvPr/>
        </p:nvPicPr>
        <p:blipFill>
          <a:blip r:embed="rId3">
            <a:alphaModFix/>
          </a:blip>
          <a:stretch>
            <a:fillRect/>
          </a:stretch>
        </p:blipFill>
        <p:spPr>
          <a:xfrm>
            <a:off x="417600" y="1639675"/>
            <a:ext cx="3985198" cy="3227052"/>
          </a:xfrm>
          <a:prstGeom prst="rect">
            <a:avLst/>
          </a:prstGeom>
          <a:noFill/>
          <a:ln w="114300" cap="flat" cmpd="sng">
            <a:solidFill>
              <a:srgbClr val="00FF00"/>
            </a:solidFill>
            <a:prstDash val="solid"/>
            <a:round/>
            <a:headEnd type="none" w="sm" len="sm"/>
            <a:tailEnd type="none" w="sm" len="sm"/>
          </a:ln>
        </p:spPr>
      </p:pic>
      <p:pic>
        <p:nvPicPr>
          <p:cNvPr id="116" name="Google Shape;116;p21"/>
          <p:cNvPicPr preferRelativeResize="0"/>
          <p:nvPr/>
        </p:nvPicPr>
        <p:blipFill>
          <a:blip r:embed="rId4">
            <a:alphaModFix/>
          </a:blip>
          <a:stretch>
            <a:fillRect/>
          </a:stretch>
        </p:blipFill>
        <p:spPr>
          <a:xfrm>
            <a:off x="4848550" y="1549950"/>
            <a:ext cx="3985198" cy="2988899"/>
          </a:xfrm>
          <a:prstGeom prst="rect">
            <a:avLst/>
          </a:prstGeom>
          <a:noFill/>
          <a:ln w="114300" cap="flat" cmpd="sng">
            <a:solidFill>
              <a:srgbClr val="00FF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555</Words>
  <Application>Microsoft Office PowerPoint</Application>
  <PresentationFormat>Presentazione su schermo (16:9)</PresentationFormat>
  <Paragraphs>70</Paragraphs>
  <Slides>28</Slides>
  <Notes>28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28</vt:i4>
      </vt:variant>
    </vt:vector>
  </HeadingPairs>
  <TitlesOfParts>
    <vt:vector size="34" baseType="lpstr">
      <vt:lpstr>Oswald</vt:lpstr>
      <vt:lpstr>Arial</vt:lpstr>
      <vt:lpstr>Comic Sans MS</vt:lpstr>
      <vt:lpstr>Source Code Pro</vt:lpstr>
      <vt:lpstr>Lora</vt:lpstr>
      <vt:lpstr>Modern Writer</vt:lpstr>
      <vt:lpstr>CIRCOLO DIDATTICO “G.GALILEI”  SCUOLA DELL’INFANZIA “ARCOBALENO” DI GIGNANO  a.s. 2018/2019</vt:lpstr>
      <vt:lpstr>Presentazione standard di PowerPoint</vt:lpstr>
      <vt:lpstr>Presentazione standard di PowerPoint</vt:lpstr>
      <vt:lpstr>Presentazione standard di PowerPoint</vt:lpstr>
      <vt:lpstr>PRIMA FASE: PROGETTIAMO UN CAMINO PER NATALE</vt:lpstr>
      <vt:lpstr>TUTTI INSIEME ABBIAMO CONDIVISO E REALIZZATO  UN MODELLO </vt:lpstr>
      <vt:lpstr>OGNUNO COLORA IL SUO MATTONE</vt:lpstr>
      <vt:lpstr>A COPPIA SI TOGLIE LO SCOTCH DI CARTA</vt:lpstr>
      <vt:lpstr>A COPPIA SI SISTEMA IL FOGLIO DI MATTONI SULLA STRUTTURA</vt:lpstr>
      <vt:lpstr>ECCO IL CAMINO REALIZZATO PER ADDOBBARE LA CASA DI  NATALE NELLA NOSTRA SCUOLA</vt:lpstr>
      <vt:lpstr>SECONDA FASE: REALIZZIAMO LA NATIVITA’ PER IL PRESEPE AQUILANO</vt:lpstr>
      <vt:lpstr>DALLE STOFFE     ARRIVATE DA LONTANO  PER  IL CONCORSO  NAZIONALE  DI  SARABANDA  SI SCELGONO  LE PIU’ ADATTE PER…. </vt:lpstr>
      <vt:lpstr>..COSTRUIRE LA CAPANNA</vt:lpstr>
      <vt:lpstr>...REALIZZARE I PASTORI</vt:lpstr>
      <vt:lpstr>Presentazione standard di PowerPoint</vt:lpstr>
      <vt:lpstr>Presentazione standard di PowerPoint</vt:lpstr>
      <vt:lpstr>TERZA FASE: DIPINGIAMO IL CIELO E COSTRUIAMO STELLE BRILLANTI</vt:lpstr>
      <vt:lpstr>DA PICCOLE MACCHIE ….</vt:lpstr>
      <vt:lpstr>..CON L’AGGIUNTA DELLA PORPORINA DORATA</vt:lpstr>
      <vt:lpstr>Presentazione standard di PowerPoint</vt:lpstr>
      <vt:lpstr>Presentazione standard di PowerPoint</vt:lpstr>
      <vt:lpstr>Presentazione standard di PowerPoint</vt:lpstr>
      <vt:lpstr>PARTECIPAZIONE AL PERCORSO EDUCATIVO  “fatto per bene”        di  sarabanda  </vt:lpstr>
      <vt:lpstr>2° POSTO VINTO SU 90 SCUOLE ITALIANE DELL’INFANZIA</vt:lpstr>
      <vt:lpstr>DAL PRESEPE AQUILANO…                                          AL CONCORSO DI SARABANDA… ALLO SPETTACOLO TEATRALE con “L’Aquila DANZA”</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CIRCOLO DIDATTICO “G.GALILEI”  SCUOLA DELL’INFANZIA “ARCOBALENO” DI GIGNANO  a.s. 2018/2019</dc:title>
  <dc:creator>Doriana Medici</dc:creator>
  <cp:lastModifiedBy>Doriana Medici</cp:lastModifiedBy>
  <cp:revision>1</cp:revision>
  <dcterms:modified xsi:type="dcterms:W3CDTF">2019-06-28T13:29:48Z</dcterms:modified>
</cp:coreProperties>
</file>